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98" r:id="rId3"/>
    <p:sldId id="362" r:id="rId4"/>
    <p:sldId id="363" r:id="rId5"/>
    <p:sldId id="364" r:id="rId6"/>
    <p:sldId id="35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14" r:id="rId15"/>
    <p:sldId id="315" r:id="rId16"/>
    <p:sldId id="316" r:id="rId17"/>
    <p:sldId id="317" r:id="rId18"/>
    <p:sldId id="306" r:id="rId19"/>
    <p:sldId id="307" r:id="rId20"/>
    <p:sldId id="308" r:id="rId21"/>
    <p:sldId id="309" r:id="rId22"/>
    <p:sldId id="310" r:id="rId23"/>
    <p:sldId id="311" r:id="rId24"/>
    <p:sldId id="284" r:id="rId25"/>
    <p:sldId id="312" r:id="rId26"/>
    <p:sldId id="287" r:id="rId27"/>
    <p:sldId id="313" r:id="rId28"/>
    <p:sldId id="288" r:id="rId29"/>
    <p:sldId id="318" r:id="rId30"/>
    <p:sldId id="319" r:id="rId31"/>
    <p:sldId id="320" r:id="rId32"/>
    <p:sldId id="321" r:id="rId33"/>
    <p:sldId id="322" r:id="rId34"/>
    <p:sldId id="328" r:id="rId35"/>
    <p:sldId id="329" r:id="rId36"/>
    <p:sldId id="330" r:id="rId37"/>
    <p:sldId id="335" r:id="rId38"/>
    <p:sldId id="338" r:id="rId39"/>
    <p:sldId id="339" r:id="rId40"/>
    <p:sldId id="346" r:id="rId41"/>
    <p:sldId id="343" r:id="rId42"/>
    <p:sldId id="344" r:id="rId43"/>
    <p:sldId id="345" r:id="rId44"/>
    <p:sldId id="347" r:id="rId45"/>
    <p:sldId id="340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F6F98-A477-471E-A09C-3516CCB99839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31898-8CD0-48D4-926B-7074CE4ACF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84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6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95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4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70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60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1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1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5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87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9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33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1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6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4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3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6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66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F6449-EB99-4852-9574-D6E5E2571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89A2E6-F5AC-4399-BF37-97ECC4130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2A5D61-91D8-4E02-B5AA-19AB4565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D4EE09-DD56-4AEB-AB0E-58E959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396B3C-58AD-413F-8343-BED484E9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59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AB1EA-8BFC-48B1-8954-B707D1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D52C7-55BB-473D-871E-E81A62EE5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F196B1-1DBF-4283-A630-E5F902BA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FDF465-49F6-4CDD-AC0D-B487F1FA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225B11-BFAF-4E00-90B8-D560B8E8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17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17ABE6-6C68-4457-9FA6-8D16DAC92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D2C4F8-C7E0-46E0-9A11-AEB94AAB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D06175-DFA6-4720-99FF-EFCEBA39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E3B8A-02E2-47C6-A271-FB8705F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99934B-08AA-4597-9616-8E462CF4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995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2DBDC9-B003-41F0-B8B2-2F0AA2C1B651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191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28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F584B-7CE1-48A1-AB7A-1EEAB5F615CD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30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29" name="Rettangolo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30" name="Rettangolo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33" name="Connettore diritto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956552-D53A-4557-8C38-42CBEA2EE1F9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9350" y="6356352"/>
            <a:ext cx="609600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4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8A04E6-3A63-4A5D-901F-B7E0EE19AFD7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00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9D5404-FB42-4B9E-BE7A-7821366B0BBC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4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63B92F-6927-4909-8675-8FB028AE3CD8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099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6" name="Rettangolo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7" name="Connettore diritto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5D043-5A31-4D67-9FB4-6681AB6A05C6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74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1600" y="482600"/>
            <a:ext cx="6197600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44B99B-722F-4DC5-AC4D-948C49352303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409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55B3A-59D1-41E3-BBFD-9AFABEB5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B4FD13-FDB7-46ED-916E-6D5830CE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876B3-B296-488F-9E96-5A4596FA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6465DE-1A2D-4563-ABB0-12B7BA5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AA82B-5C4B-46C3-863C-63D7148F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149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520" y="381000"/>
            <a:ext cx="3294280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520" y="2133600"/>
            <a:ext cx="3294280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9C2E7C-B484-43C6-BE81-E8A28A90F8D9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4E86-02CD-4AD8-8F6E-73FB87F29031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55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336" y="898064"/>
            <a:ext cx="336023" cy="294174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602112" y="685800"/>
            <a:ext cx="1787992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9030" y="685800"/>
            <a:ext cx="7850643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884175-B988-418C-8366-CD8114C73802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34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5D22-0A98-4FAF-8AF1-70F1B11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2DBD13-AFA0-4022-B9B9-7FBDA3AB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63ECB-B8A1-46CF-8F6C-8DD5FE90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CA342F-E638-492B-974D-2CE4446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C75815-5328-4E07-B994-B088AD29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B510A-0E19-443F-9BD6-8835D13F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E9146-7D83-49B5-9F02-6F200C856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17E2B1-54DC-447D-848D-C540B782E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140BA3-5A08-46C5-A4E0-CF05E666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823C75-384B-4492-BA94-3EDF2CAC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7D560C-61F3-4902-97C3-12DD74FE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52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C44F8-5E3C-4F0D-B8D6-01AE348F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2CFA16-2BC1-4B51-940E-8C20962B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D474DF-857F-48EC-ADA2-5616BC51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5ADAEF-E6E8-4DC6-B771-66736B3CB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95C9FD-7ED8-41E1-A34B-ADFE5C100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553281-D31E-4215-8D80-EA9B1FD8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4F2FC-C5A7-4E10-9CE8-632067C9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735483-9AF8-4114-A0F8-2D34E140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1FE22-C57B-4941-93A2-644BA235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6918B5-5163-4D6E-8BBE-779B67EA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77CF6E-A9B6-4098-8C8B-6C058076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833451-C5E3-42D3-B7C6-44CE230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6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3CA3C7-292E-4E3B-A920-56520A46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9BF0BB-91A4-4AD5-887D-81C9C8CE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858185-81D0-498D-B547-BC65D35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75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34C6A-1D3D-4D13-B2F9-D155038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09294-F466-4BFF-9FDA-68F07058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D1B1E3-EAFE-4C82-A148-6DA7D6FB4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EEFA3D-E489-4ED5-A37D-F8F32D58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6423DD-5739-41F2-A5C3-5C4B91E8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E45CEA-7D54-4FE5-9616-2B320A55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51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56F90-25B1-45BB-91DF-BEAD217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4DD688-68DE-4A11-9F90-DA8295705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7A8D58-2D4D-4BBF-BF4A-C48BA9A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8D0B2D-0468-44E9-B9AB-20CFEFCD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4B27F8-6DCB-40E6-AACE-9E471C3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82A978-6230-4FE1-9752-37151C35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34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DDC3EC-A747-4DC0-8A50-7B1BD3BB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2C465A-154E-4441-A34F-B2E970CF8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A96FF-FB71-46F7-8278-58E498D5C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759B-97A8-4111-81D9-28A246E0E39A}" type="datetimeFigureOut">
              <a:rPr lang="it-IT" smtClean="0"/>
              <a:t>19/02/2020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A75388-5146-4405-9A22-FDD143518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BBD37-4E41-4431-8C61-95B83AB79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D40B9-3E4F-467D-AF05-636BC4A95A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sz="1800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sz="1800" dirty="0"/>
          </a:p>
        </p:txBody>
      </p:sp>
      <p:sp>
        <p:nvSpPr>
          <p:cNvPr id="13" name="Rettangolo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852" y="177801"/>
            <a:ext cx="9785349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1600" y="6356352"/>
            <a:ext cx="1219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2DE71F0-C68A-46D7-94E0-C7A236B6AC63}" type="datetime1">
              <a:rPr lang="it-IT" smtClean="0"/>
              <a:pPr/>
              <a:t>19/02/2020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7652" y="6356352"/>
            <a:ext cx="397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9601" y="6356352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52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0.png"/><Relationship Id="rId11" Type="http://schemas.openxmlformats.org/officeDocument/2006/relationships/image" Target="../media/image440.png"/><Relationship Id="rId5" Type="http://schemas.openxmlformats.org/officeDocument/2006/relationships/image" Target="../media/image390.png"/><Relationship Id="rId10" Type="http://schemas.openxmlformats.org/officeDocument/2006/relationships/image" Target="../media/image430.png"/><Relationship Id="rId4" Type="http://schemas.openxmlformats.org/officeDocument/2006/relationships/image" Target="../media/image48.png"/><Relationship Id="rId9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310.png"/><Relationship Id="rId10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56199" y="3078547"/>
            <a:ext cx="8479602" cy="700905"/>
          </a:xfrm>
        </p:spPr>
        <p:txBody>
          <a:bodyPr rtlCol="0"/>
          <a:lstStyle/>
          <a:p>
            <a:r>
              <a:rPr lang="it-IT" dirty="0"/>
              <a:t>Banco di prova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95509E-5EE7-41FE-9770-C59542EE01F2}"/>
              </a:ext>
            </a:extLst>
          </p:cNvPr>
          <p:cNvSpPr txBox="1"/>
          <p:nvPr/>
        </p:nvSpPr>
        <p:spPr>
          <a:xfrm>
            <a:off x="1983545" y="4470866"/>
            <a:ext cx="411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Alfano Emanuele</a:t>
            </a:r>
          </a:p>
          <a:p>
            <a:r>
              <a:rPr lang="it-IT" sz="2800" dirty="0"/>
              <a:t>Badalamenti Filippo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9609428-3FE9-4131-8677-AD8B863A4C42}"/>
              </a:ext>
            </a:extLst>
          </p:cNvPr>
          <p:cNvSpPr/>
          <p:nvPr/>
        </p:nvSpPr>
        <p:spPr>
          <a:xfrm>
            <a:off x="7250287" y="4453673"/>
            <a:ext cx="30855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Soccio Leonardo</a:t>
            </a:r>
          </a:p>
          <a:p>
            <a:r>
              <a:rPr lang="it-IT" sz="2800" dirty="0"/>
              <a:t>Vitti Gabriele</a:t>
            </a:r>
          </a:p>
        </p:txBody>
      </p:sp>
    </p:spTree>
    <p:extLst>
      <p:ext uri="{BB962C8B-B14F-4D97-AF65-F5344CB8AC3E}">
        <p14:creationId xmlns:p14="http://schemas.microsoft.com/office/powerpoint/2010/main" val="31467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92209"/>
            <a:ext cx="728427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BE5F18-798C-4D71-A917-08D397D07558}"/>
              </a:ext>
            </a:extLst>
          </p:cNvPr>
          <p:cNvSpPr txBox="1"/>
          <p:nvPr/>
        </p:nvSpPr>
        <p:spPr>
          <a:xfrm>
            <a:off x="1713829" y="692210"/>
            <a:ext cx="526983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Applicando la Trasformata di Laplace all’equazione precedente, ed esprimendola in funzione della corrente, essa diventa: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AC535646-B3F6-480C-81AA-CA1B3388F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14" y="692209"/>
            <a:ext cx="4382173" cy="9461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E3BDCD-207D-49CA-BD69-BCACAEEC0016}"/>
              </a:ext>
            </a:extLst>
          </p:cNvPr>
          <p:cNvSpPr txBox="1"/>
          <p:nvPr/>
        </p:nvSpPr>
        <p:spPr>
          <a:xfrm>
            <a:off x="1713828" y="1774676"/>
            <a:ext cx="4819381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Mentre la 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 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erogata dal motore è:</a:t>
            </a:r>
          </a:p>
        </p:txBody>
      </p:sp>
      <p:pic>
        <p:nvPicPr>
          <p:cNvPr id="11" name="Immagine 10" descr="Immagine che contiene tavolo, orologio&#10;&#10;Descrizione generata automaticamente">
            <a:extLst>
              <a:ext uri="{FF2B5EF4-FFF2-40B4-BE49-F238E27FC236}">
                <a16:creationId xmlns:a16="http://schemas.microsoft.com/office/drawing/2014/main" id="{E2AE27D3-DB2E-4AFA-834B-BABA46D7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59" y="1706519"/>
            <a:ext cx="2354361" cy="536321"/>
          </a:xfrm>
          <a:prstGeom prst="rect">
            <a:avLst/>
          </a:prstGeom>
        </p:spPr>
      </p:pic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D76B367-FA16-4E10-8684-B413DACB7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45" y="2539632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/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Collegando un carico al motore di inerzia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𝑱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ed attrito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trasformando la sua equazione con Laplace: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00C1220-2E45-44AE-9D4A-94A619E4D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8" y="2257351"/>
                <a:ext cx="4819381" cy="1015399"/>
              </a:xfrm>
              <a:prstGeom prst="rect">
                <a:avLst/>
              </a:prstGeom>
              <a:blipFill>
                <a:blip r:embed="rId6"/>
                <a:stretch>
                  <a:fillRect l="-1264" t="-2994" r="-2149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4C936EF0-F549-43F7-879F-070441456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45" y="2413388"/>
            <a:ext cx="1917851" cy="703321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A33DA66-67A0-4A55-B064-1103A851C2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0001" y="2765049"/>
            <a:ext cx="4013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E280162-679A-4A04-8AA4-27A773E4F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00" y="2567053"/>
            <a:ext cx="401382" cy="147984"/>
          </a:xfrm>
          <a:prstGeom prst="rect">
            <a:avLst/>
          </a:prstGeom>
        </p:spPr>
      </p:pic>
      <p:pic>
        <p:nvPicPr>
          <p:cNvPr id="27" name="Immagine 26" descr="Immagine che contiene tabellonesegnapunti, testo, monitor, schermo&#10;&#10;Descrizione generata automaticamente">
            <a:extLst>
              <a:ext uri="{FF2B5EF4-FFF2-40B4-BE49-F238E27FC236}">
                <a16:creationId xmlns:a16="http://schemas.microsoft.com/office/drawing/2014/main" id="{81BCFC15-C3AA-412D-81DB-9314E9586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69" y="3658672"/>
            <a:ext cx="6995326" cy="21578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A1CD1B-AA33-4122-9755-E6255E74AA04}"/>
              </a:ext>
            </a:extLst>
          </p:cNvPr>
          <p:cNvSpPr txBox="1"/>
          <p:nvPr/>
        </p:nvSpPr>
        <p:spPr>
          <a:xfrm>
            <a:off x="5638919" y="2255903"/>
            <a:ext cx="914162" cy="36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0663CA9-28AE-439F-B07A-0397507D61B3}"/>
              </a:ext>
            </a:extLst>
          </p:cNvPr>
          <p:cNvSpPr txBox="1"/>
          <p:nvPr/>
        </p:nvSpPr>
        <p:spPr>
          <a:xfrm>
            <a:off x="1713828" y="3460654"/>
            <a:ext cx="3044052" cy="255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Otteniamo così uno schema del nostro sistema motore-carico, che controllato in tensione raggiunge una velocità angolare limite (ed eventualmente un angolo desiderato)</a:t>
            </a:r>
          </a:p>
        </p:txBody>
      </p:sp>
    </p:spTree>
    <p:extLst>
      <p:ext uri="{BB962C8B-B14F-4D97-AF65-F5344CB8AC3E}">
        <p14:creationId xmlns:p14="http://schemas.microsoft.com/office/powerpoint/2010/main" val="35500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977B4D-ECB8-43DD-A643-F1BADD1C3C27}"/>
              </a:ext>
            </a:extLst>
          </p:cNvPr>
          <p:cNvSpPr txBox="1"/>
          <p:nvPr/>
        </p:nvSpPr>
        <p:spPr>
          <a:xfrm>
            <a:off x="1595026" y="683247"/>
            <a:ext cx="7932395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Abbiamo visto nello schema finale come lo schema motore-carico sia un sistema del secondo ordine, con due poli reali e convergenti ad un valore limite calcolabile con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teorema del valor finale. </a:t>
            </a: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6AFED40-63ED-4D85-8411-1E341AF6D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6" y="1273805"/>
            <a:ext cx="4081825" cy="46370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78C5EC0-BECD-4B53-BDFC-B3C2594BFDDD}"/>
              </a:ext>
            </a:extLst>
          </p:cNvPr>
          <p:cNvSpPr/>
          <p:nvPr/>
        </p:nvSpPr>
        <p:spPr>
          <a:xfrm>
            <a:off x="1595025" y="1737509"/>
            <a:ext cx="10118434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allora il motore è approssimato - con un’ottima stima – ad un modello del primo ordine? Perché il polo elettrico è molto veloce, ha una dinamica di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ordini maggiore rispetto a quella meccanica, quindi si può assumere come se, mentre la parte meccanica sta iniziando la sua evoluzione, il valore elettrico sia già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semplificando l’analisi del modello.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CF47431-9E55-4014-AC93-6E50BE5C3F7B}"/>
              </a:ext>
            </a:extLst>
          </p:cNvPr>
          <p:cNvSpPr/>
          <p:nvPr/>
        </p:nvSpPr>
        <p:spPr>
          <a:xfrm>
            <a:off x="1595026" y="3068698"/>
            <a:ext cx="674000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ricordando la funzione di trasferimento che descrive il polo elettrico: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/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il teorema del valor finale, considerando un ingresso a gradino per la tensione – che secondo Laplace sarebbe nella forma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𝑽</m:t>
                            </m:r>
                          </m:e>
                          <m:sub>
                            <m:r>
                              <a:rPr kumimoji="0" lang="it-IT" sz="1999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𝒂</m:t>
                            </m:r>
                          </m:sub>
                        </m:sSub>
                      </m:num>
                      <m:den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den>
                    </m:f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-, l’uscita avrebbe la forma: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80FAFCD6-88C2-4E93-A5C1-67E4CEBED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5" y="3846032"/>
                <a:ext cx="6094413" cy="1110015"/>
              </a:xfrm>
              <a:prstGeom prst="rect">
                <a:avLst/>
              </a:prstGeom>
              <a:blipFill>
                <a:blip r:embed="rId4"/>
                <a:stretch>
                  <a:fillRect l="-801" t="-2198" r="-13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/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sub>
                      </m:sSub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+∞</m:t>
                          </m:r>
                        </m:e>
                      </m:d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pt-BR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pt-BR" sz="17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pt-BR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den>
                          </m:f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it-IT" sz="17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f>
                            <m:f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it-IT" sz="17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6556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0" lang="it-IT" sz="1799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Euphemia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func>
                      <m:r>
                        <a:rPr kumimoji="0" lang="it-IT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⋯ </m:t>
                      </m:r>
                      <m:r>
                        <a:rPr kumimoji="0" lang="it-IT" sz="17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17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0" lang="it-IT" sz="1799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42FE63-490A-48B7-A3AD-058E4791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438" y="3939175"/>
                <a:ext cx="4196933" cy="1223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/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it-IT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it-IT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6556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7B8A8C1-1D08-4A9B-9401-090A4864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198" y="3133960"/>
                <a:ext cx="1440521" cy="659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D14455-AFB1-41FD-9BCF-E5E19289A7E8}"/>
              </a:ext>
            </a:extLst>
          </p:cNvPr>
          <p:cNvSpPr txBox="1"/>
          <p:nvPr/>
        </p:nvSpPr>
        <p:spPr>
          <a:xfrm>
            <a:off x="1595027" y="5101892"/>
            <a:ext cx="1011843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Ovvero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 legge di Ohm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che quindi ci permette di considerare un motore come un dispositivo alimentato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direttamente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 tensione, unica variabile che possiamo impostare con precisione come output da un pin di un microcontrollore come Arduino.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45721" y="569843"/>
            <a:ext cx="9618244" cy="692019"/>
          </a:xfrm>
        </p:spPr>
        <p:txBody>
          <a:bodyPr rtlCol="0"/>
          <a:lstStyle/>
          <a:p>
            <a:pPr rtl="0"/>
            <a:r>
              <a:rPr lang="it-IT" dirty="0"/>
              <a:t>Ottenere modello motore tramite MATLAB…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/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individuato il modello teorico, è necessario stimare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7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799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 </a:t>
                </a:r>
                <a14:m>
                  <m:oMath xmlns:m="http://schemas.openxmlformats.org/officeDocument/2006/math"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  <m:r>
                      <a:rPr kumimoji="0" lang="it-IT" sz="17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del motore adoperato. Per fare ciò, sono stati presi i dati di velocità angolare in funzione dell’ingresso tramite Arduino, e salvati su file </a:t>
                </a:r>
                <a:r>
                  <a:rPr kumimoji="0" lang="it-IT" sz="1799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.txt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sono stati elaborati su MATLAB tramite la funzione </a:t>
                </a:r>
                <a:r>
                  <a:rPr kumimoji="0" lang="it-IT" sz="17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del Control System Toolbox.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Fissando il numero di poli e zeri della FdT da individuare (adesso noti dalla trattazione teorica), la funzione fornisce una stima dei parametri utilizzando i dati forniti appositamente preparati.</a:t>
                </a:r>
                <a:endParaRPr kumimoji="0" lang="it-IT" sz="17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89D967-8130-4A85-AA39-0F3A4C02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21" y="1261862"/>
                <a:ext cx="5116096" cy="3826973"/>
              </a:xfrm>
              <a:prstGeom prst="rect">
                <a:avLst/>
              </a:prstGeom>
              <a:blipFill>
                <a:blip r:embed="rId3"/>
                <a:stretch>
                  <a:fillRect l="-954" t="-637" r="-26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00E88A16-93D1-4BC2-B1A2-6A0685A3C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34" y="1617235"/>
            <a:ext cx="4967740" cy="1239514"/>
          </a:xfrm>
          <a:prstGeom prst="rect">
            <a:avLst/>
          </a:prstGeom>
        </p:spPr>
      </p:pic>
      <p:pic>
        <p:nvPicPr>
          <p:cNvPr id="12" name="Immagine 11" descr="Immagine che contiene computer, sedendo, orologio&#10;&#10;Descrizione generata automaticamente">
            <a:extLst>
              <a:ext uri="{FF2B5EF4-FFF2-40B4-BE49-F238E27FC236}">
                <a16:creationId xmlns:a16="http://schemas.microsoft.com/office/drawing/2014/main" id="{62256E85-F3CC-41A5-8719-F864A86F4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21" y="5088835"/>
            <a:ext cx="4750278" cy="109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/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4BEB1B-AAAE-4259-8DF5-1025EC31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677" y="3099405"/>
                <a:ext cx="2841705" cy="369236"/>
              </a:xfrm>
              <a:prstGeom prst="rect">
                <a:avLst/>
              </a:prstGeom>
              <a:blipFill>
                <a:blip r:embed="rId6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mappa, screenshot, testo&#10;&#10;Descrizione generata automaticamente">
            <a:extLst>
              <a:ext uri="{FF2B5EF4-FFF2-40B4-BE49-F238E27FC236}">
                <a16:creationId xmlns:a16="http://schemas.microsoft.com/office/drawing/2014/main" id="{C8AC329F-0D2F-421E-A348-C6739959F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86" y="3711297"/>
            <a:ext cx="5555688" cy="29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340DE-1513-42FF-B04C-C32024B8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8" y="177801"/>
            <a:ext cx="5780104" cy="1239837"/>
          </a:xfrm>
        </p:spPr>
        <p:txBody>
          <a:bodyPr/>
          <a:lstStyle/>
          <a:p>
            <a:r>
              <a:rPr lang="it-IT" dirty="0"/>
              <a:t>Dettagli sull’identificazione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25786B-4557-4E41-870E-9702C9E3A874}"/>
              </a:ext>
            </a:extLst>
          </p:cNvPr>
          <p:cNvSpPr txBox="1"/>
          <p:nvPr/>
        </p:nvSpPr>
        <p:spPr>
          <a:xfrm>
            <a:off x="1325218" y="1417638"/>
            <a:ext cx="578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Prima di proseguire con i risultati ottenuti, vale la pena soffermarsi sull’ utilizzo dei tool identificativi di MATLAB.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E67207-866A-4817-B7B7-266D3B2CF50A}"/>
              </a:ext>
            </a:extLst>
          </p:cNvPr>
          <p:cNvSpPr txBox="1"/>
          <p:nvPr/>
        </p:nvSpPr>
        <p:spPr>
          <a:xfrm>
            <a:off x="1593851" y="2063969"/>
            <a:ext cx="626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AF8B21-BB52-43F3-A63A-1915C81F6F39}"/>
              </a:ext>
            </a:extLst>
          </p:cNvPr>
          <p:cNvSpPr txBox="1"/>
          <p:nvPr/>
        </p:nvSpPr>
        <p:spPr>
          <a:xfrm>
            <a:off x="1325217" y="2248635"/>
            <a:ext cx="5780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Sebbene possano aiutare molto,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fanno miracoli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quanto l’intero processo di analisi è un’approssimazione della realtà.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Già possiamo notare questo aspetto facendo una FFT del segnale d’ingresso (uno step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limitato nel tempo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); poiché il tempo di analisi del segnale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è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illimitato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il contributo percentuale a 0 Hz non è pari a 1 (come sarebbe in una funzione di step correttamente definita), bensì una percentuale inferiore (0.96).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Pertanto, l’analisi già avrà un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implicito errore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4%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755312-AE80-4475-A106-B53D3AFD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22" y="797719"/>
            <a:ext cx="4686954" cy="388674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D31C8C-7C9B-445D-9F3D-DDE0991121AC}"/>
              </a:ext>
            </a:extLst>
          </p:cNvPr>
          <p:cNvSpPr txBox="1"/>
          <p:nvPr/>
        </p:nvSpPr>
        <p:spPr>
          <a:xfrm>
            <a:off x="1325216" y="5110957"/>
            <a:ext cx="10467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Inoltre, il diminuire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tempo di campionamento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sebbene permetta di vedere evoluzioni del sistema altrimenti nascoste, nel nostro caso diventerebbe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controproducente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andando ad aumentare le frequenze da analizzare, ed di conseguenza alzando il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rapporto segnale-rumore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(SNR).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Ciò è dovuto alla maggiore concentrazione del rumore alle alte frequenze, mentre l’evoluzione meccanica avviene sempre a bassa frequenza.</a:t>
            </a:r>
          </a:p>
        </p:txBody>
      </p:sp>
    </p:spTree>
    <p:extLst>
      <p:ext uri="{BB962C8B-B14F-4D97-AF65-F5344CB8AC3E}">
        <p14:creationId xmlns:p14="http://schemas.microsoft.com/office/powerpoint/2010/main" val="17788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32A304-FE1C-494B-95E4-F969108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14" y="795130"/>
            <a:ext cx="4078077" cy="622508"/>
          </a:xfrm>
        </p:spPr>
        <p:txBody>
          <a:bodyPr>
            <a:normAutofit/>
          </a:bodyPr>
          <a:lstStyle/>
          <a:p>
            <a:r>
              <a:rPr lang="it-IT" dirty="0"/>
              <a:t>Analisi da Encoder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E2DFC6-F5EB-4CD3-BAEF-F8F37AF6DAD9}"/>
              </a:ext>
            </a:extLst>
          </p:cNvPr>
          <p:cNvSpPr txBox="1"/>
          <p:nvPr/>
        </p:nvSpPr>
        <p:spPr>
          <a:xfrm>
            <a:off x="1355314" y="1417638"/>
            <a:ext cx="5734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Un altro aspetto da tenere in considerazione è il funzionamento degli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encoder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la loro relazione con il modello trovato in precedenza del motore.</a:t>
            </a:r>
          </a:p>
        </p:txBody>
      </p:sp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4D799838-DC94-46BB-9FB3-11D22DCF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1" y="175373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/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 decidessimo di misurare il numero di passi intercorsi tra una misura e l’altra (ovvero l’angolo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), dovremmo impostare nella funzione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la presenza di due poli anziché uno come nel caso della velocità.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FA90DE-609B-4805-AFA4-AB184166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2340968"/>
                <a:ext cx="5734601" cy="1477328"/>
              </a:xfrm>
              <a:prstGeom prst="rect">
                <a:avLst/>
              </a:prstGeom>
              <a:blipFill>
                <a:blip r:embed="rId3"/>
                <a:stretch>
                  <a:fillRect l="-850" t="-2479" r="-956" b="-53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B2F4-C6A2-4410-87AE-BFDDB307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28" y="1879303"/>
            <a:ext cx="4449023" cy="420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/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però evidente, il secondo polo non è identificato pari a zero, bensì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molto vicino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 Questo avviene per diverse cause, tra loro correlate: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Il tempo di identificazione è limitato, e poiché un polo in zero ha un transitorio di durata infinita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𝒕</m:t>
                    </m:r>
                    <m:groupChr>
                      <m:groupChrPr>
                        <m:chr m:val="→"/>
                        <m:pos m:val="top"/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e>
                    </m:groupChr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approssima il polo ad uno che non sia un puro integratore, ma gli si avvicini.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frequenza di taglio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molto vicina a zero, per cui si ha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ovunque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un andamento di </a:t>
                </a:r>
                <a14:m>
                  <m:oMath xmlns:m="http://schemas.openxmlformats.org/officeDocument/2006/math">
                    <m: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20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/</m:t>
                    </m:r>
                    <m:r>
                      <m:rPr>
                        <m:nor/>
                      </m:rPr>
                      <a:rPr kumimoji="0" lang="it-I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Euphemia"/>
                        <a:ea typeface="+mn-ea"/>
                        <a:cs typeface="+mn-cs"/>
                      </a:rPr>
                      <m:t>decade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43049CB-4408-4451-80B6-4D18FA01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12" y="3818296"/>
                <a:ext cx="5734601" cy="2976199"/>
              </a:xfrm>
              <a:prstGeom prst="rect">
                <a:avLst/>
              </a:prstGeom>
              <a:blipFill>
                <a:blip r:embed="rId5"/>
                <a:stretch>
                  <a:fillRect l="-850" t="-1227" r="-1594" b="-1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/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L’encoder è un trasduttore 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velocità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di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posizione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Quando andiamo a misurare i passi percorsi in un intervallo di tempo, andiamo a fare un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integrale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somma), ma poiché questo sensore è molto rumoroso, andiamo ad integrare anche il rumore!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 consegue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che la funzione di stima interpreta queste variazioni come il polo ‘’quasi’’ integratore trovato in precedenza.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F32C1D8-D598-4F3C-B653-6EBA1417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3" y="622508"/>
                <a:ext cx="6039399" cy="2585323"/>
              </a:xfrm>
              <a:prstGeom prst="rect">
                <a:avLst/>
              </a:prstGeom>
              <a:blipFill>
                <a:blip r:embed="rId2"/>
                <a:stretch>
                  <a:fillRect l="-909" t="-1415" r="-505" b="-2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olo 1">
            <a:extLst>
              <a:ext uri="{FF2B5EF4-FFF2-40B4-BE49-F238E27FC236}">
                <a16:creationId xmlns:a16="http://schemas.microsoft.com/office/drawing/2014/main" id="{B30D08BB-6FB8-4B24-8073-4FE7C6ED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044" y="0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Come mai tale comportamento?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/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Possiamo risolvere questo problema tramite due strade: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Effettuare l’identificazione a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tempo discreto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 la funzione tfest() prevede questa possibilità, e attuerà di conseguenza meccanismi per trovare poli fino alla precisione consentita dal campionamento.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visibile, il polo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vicino a zero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nel continuo, è diventato un polo in 1 nel discreto (e usando la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si vede è proprio 0 stavolta!)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291430-EB06-4BE8-9611-AA1D52BB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42" y="3207831"/>
                <a:ext cx="6039398" cy="2308324"/>
              </a:xfrm>
              <a:prstGeom prst="rect">
                <a:avLst/>
              </a:prstGeom>
              <a:blipFill>
                <a:blip r:embed="rId3"/>
                <a:stretch>
                  <a:fillRect l="-1111" t="-1583" r="-1717" b="-29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3FA614-B6A2-49CA-9434-AC8B1F770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0" y="0"/>
            <a:ext cx="4612268" cy="35252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75F739-C0D2-41B9-9653-F2A3DF38FCE9}"/>
              </a:ext>
            </a:extLst>
          </p:cNvPr>
          <p:cNvSpPr txBox="1"/>
          <p:nvPr/>
        </p:nvSpPr>
        <p:spPr>
          <a:xfrm>
            <a:off x="1236042" y="5516155"/>
            <a:ext cx="60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Difetto: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siamo obbligati a continuare TUTTA la trattazione nel discreto, poiché la conversione ad esempio con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d2c()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permette di ottenere un risultato soddisfacente.</a:t>
            </a:r>
            <a:endParaRPr kumimoji="0" lang="it-IT" sz="1800" b="1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302FC55C-B483-4CFD-9AF9-20FC2D83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58" y="3674745"/>
            <a:ext cx="3670431" cy="31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/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2"/>
                  <a:tabLst/>
                  <a:defRPr/>
                </a:pP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Ignorare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 poli derivatori e integratori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: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Infatti, poiché è nota a priori la loro presenza, possiamo abbassare il grado della funzione di trasferimento da identificare, trovando così solo i valori numerici dei poli con transitorio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finito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(nel nostro caso, solamente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Una volta trovati i valori, possiamo aggiungere poli e zeri in 0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Integratore e derivatore) e utilizzare il modello totale.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57BF8C2-262C-4423-90E6-D08DC553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34" y="1615827"/>
                <a:ext cx="4967741" cy="2862322"/>
              </a:xfrm>
              <a:prstGeom prst="rect">
                <a:avLst/>
              </a:prstGeom>
              <a:blipFill>
                <a:blip r:embed="rId2"/>
                <a:stretch>
                  <a:fillRect l="-1350" t="-2128" r="-1963"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E300532A-F312-453B-8D20-4388AB9A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80" y="2427231"/>
            <a:ext cx="4967740" cy="12395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532C34-C105-4AAC-8877-A1E923EF8DF3}"/>
              </a:ext>
            </a:extLst>
          </p:cNvPr>
          <p:cNvSpPr txBox="1"/>
          <p:nvPr/>
        </p:nvSpPr>
        <p:spPr>
          <a:xfrm>
            <a:off x="1431234" y="4756517"/>
            <a:ext cx="8892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questo modo, inoltre: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usa l’encoder secondo il suo reale utilizzo, ovvero trasduttore di velocità;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l’analisi può essere fatta sia nel discreto che nel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continuo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indifferentemente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con il vantaggio di una più semplice analisi con Laplace/Fourier.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BC02329-CF09-47C9-8C68-1B13B23A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4" y="714951"/>
            <a:ext cx="6039396" cy="622508"/>
          </a:xfrm>
        </p:spPr>
        <p:txBody>
          <a:bodyPr>
            <a:normAutofit/>
          </a:bodyPr>
          <a:lstStyle/>
          <a:p>
            <a:r>
              <a:rPr lang="it-IT" sz="3000" dirty="0"/>
              <a:t>Soluzione adottata</a:t>
            </a:r>
          </a:p>
        </p:txBody>
      </p:sp>
    </p:spTree>
    <p:extLst>
      <p:ext uri="{BB962C8B-B14F-4D97-AF65-F5344CB8AC3E}">
        <p14:creationId xmlns:p14="http://schemas.microsoft.com/office/powerpoint/2010/main" val="28741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…verificarne la veridicità…</a:t>
            </a:r>
          </a:p>
        </p:txBody>
      </p:sp>
      <p:pic>
        <p:nvPicPr>
          <p:cNvPr id="3" name="Immagine 2" descr="Immagine che contiene screenshot, microonde&#10;&#10;Descrizione generata automaticamente">
            <a:extLst>
              <a:ext uri="{FF2B5EF4-FFF2-40B4-BE49-F238E27FC236}">
                <a16:creationId xmlns:a16="http://schemas.microsoft.com/office/drawing/2014/main" id="{125518C2-C8D1-4B05-BB5A-B98E39E9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65" y="1418163"/>
            <a:ext cx="5884761" cy="54389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97A958-111D-41C4-AED4-5EB27DA1D7E5}"/>
              </a:ext>
            </a:extLst>
          </p:cNvPr>
          <p:cNvSpPr txBox="1"/>
          <p:nvPr/>
        </p:nvSpPr>
        <p:spPr>
          <a:xfrm>
            <a:off x="1595025" y="2001450"/>
            <a:ext cx="3229098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visibile, il risulto è molto preciso, e confrontando la simulazione ottenuta con i dati raccolti sperimentalmente, è apprezzabile la bontà della stima.</a:t>
            </a:r>
          </a:p>
        </p:txBody>
      </p:sp>
    </p:spTree>
    <p:extLst>
      <p:ext uri="{BB962C8B-B14F-4D97-AF65-F5344CB8AC3E}">
        <p14:creationId xmlns:p14="http://schemas.microsoft.com/office/powerpoint/2010/main" val="2989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…e confutarne la validità nella pratica</a:t>
            </a:r>
          </a:p>
        </p:txBody>
      </p:sp>
      <p:pic>
        <p:nvPicPr>
          <p:cNvPr id="4" name="Immagine 3" descr="Immagine che contiene computer, orologio&#10;&#10;Descrizione generata automaticamente">
            <a:extLst>
              <a:ext uri="{FF2B5EF4-FFF2-40B4-BE49-F238E27FC236}">
                <a16:creationId xmlns:a16="http://schemas.microsoft.com/office/drawing/2014/main" id="{464FBAC1-BF0E-49AB-B026-420F691C3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6" y="1418163"/>
            <a:ext cx="10041129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per PWM variabile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54154A-4C8F-41E0-9E6A-3F61C7A59316}"/>
              </a:ext>
            </a:extLst>
          </p:cNvPr>
          <p:cNvSpPr txBox="1"/>
          <p:nvPr/>
        </p:nvSpPr>
        <p:spPr>
          <a:xfrm>
            <a:off x="1697425" y="1537744"/>
            <a:ext cx="9578827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Individuata la funzione di trasferimento tramite un’accelerazione massima seguita da una frenata, abbiamo deciso di applicarla a valori di duty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variabili, poiché il nostro controllo, specie per angoli piccoli, deve spaziare tra tutti i possibili valori (0-255).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D48930-A71E-42FC-A26E-50D7DF0E34EE}"/>
              </a:ext>
            </a:extLst>
          </p:cNvPr>
          <p:cNvSpPr txBox="1"/>
          <p:nvPr/>
        </p:nvSpPr>
        <p:spPr>
          <a:xfrm>
            <a:off x="1697425" y="2460835"/>
            <a:ext cx="9782801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è visibile dalla figura, non solo nel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transitorio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riusciamo a inseguire con la simulazione il valore sperimentale, ma anche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regime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ad eccezione della velocità massima, siamo lontani dalla realtà fisica.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293F51-A81C-412A-A267-1059DE55C5E2}"/>
              </a:ext>
            </a:extLst>
          </p:cNvPr>
          <p:cNvSpPr txBox="1"/>
          <p:nvPr/>
        </p:nvSpPr>
        <p:spPr>
          <a:xfrm>
            <a:off x="4305940" y="4583942"/>
            <a:ext cx="456576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3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Come mai questa anomalia?</a:t>
            </a:r>
          </a:p>
        </p:txBody>
      </p:sp>
    </p:spTree>
    <p:extLst>
      <p:ext uri="{BB962C8B-B14F-4D97-AF65-F5344CB8AC3E}">
        <p14:creationId xmlns:p14="http://schemas.microsoft.com/office/powerpoint/2010/main" val="35589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circuito&#10;&#10;Descrizione generata automaticamente">
            <a:extLst>
              <a:ext uri="{FF2B5EF4-FFF2-40B4-BE49-F238E27FC236}">
                <a16:creationId xmlns:a16="http://schemas.microsoft.com/office/drawing/2014/main" id="{B1E97A4A-39E5-4C79-BC17-05026182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52" y="0"/>
            <a:ext cx="10412311" cy="6858000"/>
          </a:xfrm>
        </p:spPr>
      </p:pic>
    </p:spTree>
    <p:extLst>
      <p:ext uri="{BB962C8B-B14F-4D97-AF65-F5344CB8AC3E}">
        <p14:creationId xmlns:p14="http://schemas.microsoft.com/office/powerpoint/2010/main" val="6167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Il Ponte-H</a:t>
            </a:r>
          </a:p>
        </p:txBody>
      </p:sp>
      <p:pic>
        <p:nvPicPr>
          <p:cNvPr id="6" name="Immagine 5" descr="Immagine che contiene torta, giocattolo, compleanno, circuito&#10;&#10;Descrizione generata automaticamente">
            <a:extLst>
              <a:ext uri="{FF2B5EF4-FFF2-40B4-BE49-F238E27FC236}">
                <a16:creationId xmlns:a16="http://schemas.microsoft.com/office/drawing/2014/main" id="{AB11408A-5632-40F7-AE7C-CAF4C8526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23" y="178648"/>
            <a:ext cx="4221002" cy="37681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1FD4A3-A030-49A5-AE33-E59C5C2C1DB9}"/>
              </a:ext>
            </a:extLst>
          </p:cNvPr>
          <p:cNvSpPr txBox="1"/>
          <p:nvPr/>
        </p:nvSpPr>
        <p:spPr>
          <a:xfrm>
            <a:off x="1723921" y="1602435"/>
            <a:ext cx="5432902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funzionamento del Ponte-H è molto semplice: sfruttando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 transistor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sui bracci verticali del circuito in figura, e i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due ingressi di controllo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è possibile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invertire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senso di rotazione del motore elettrico, permettendo quindi di controllare (nel nostro caso) sia il modulo che il verso del vettore di momento angolare.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A2A9F5-4FD0-4CE9-9378-E35E6D0A1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2" y="3429001"/>
            <a:ext cx="4565220" cy="34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Funzionamento Ponte-H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FE6072-C7E9-42CD-BBDC-28F56725D52F}"/>
              </a:ext>
            </a:extLst>
          </p:cNvPr>
          <p:cNvSpPr txBox="1"/>
          <p:nvPr/>
        </p:nvSpPr>
        <p:spPr>
          <a:xfrm>
            <a:off x="1597307" y="1418163"/>
            <a:ext cx="6573943" cy="28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Grazie agli ingressi di controllo, possono verificarsi le tre situazioni in figura: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hanno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zero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per cui il motore si trova in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libera evoluzione meccanica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si trova a una tensione sufficiente a chiudere il transistor PNP, mentre per il B è tale da chiudere NPN.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L’ingresso A ha una tensione maggiore e chiude NPN, mentre per il B diminuisce la tensione e chiude PNP.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Entrambi gli ingressi fanno chiudere i transistor NPN, creando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6A5FAD-CD88-424F-8900-4D27F99028B6}"/>
              </a:ext>
            </a:extLst>
          </p:cNvPr>
          <p:cNvSpPr txBox="1"/>
          <p:nvPr/>
        </p:nvSpPr>
        <p:spPr>
          <a:xfrm>
            <a:off x="1595025" y="4279739"/>
            <a:ext cx="65739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Semplicità di utilizzo e basso costo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L’uso dell’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permette di ridurre il consumo di energia ed allungare la vita dei componenti, non scorrendo corrente.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Possono essere inseriti facilmente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circuiti integrati.</a:t>
            </a: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3EF75F-00FF-44FC-BD06-DDF49DFE9875}"/>
              </a:ext>
            </a:extLst>
          </p:cNvPr>
          <p:cNvSpPr txBox="1"/>
          <p:nvPr/>
        </p:nvSpPr>
        <p:spPr>
          <a:xfrm>
            <a:off x="1595024" y="6033610"/>
            <a:ext cx="6573942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 del Ponte-H?</a:t>
            </a:r>
          </a:p>
          <a:p>
            <a:pPr marL="285664" marR="0" lvl="0" indent="-2856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 il controllo, proprio l’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enabler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B564AB-58EF-4481-9095-08712E1C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62" y="445108"/>
            <a:ext cx="3206577" cy="62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697424" y="1418162"/>
            <a:ext cx="5161402" cy="341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ha un comportamento lineare finché rimane nella situazione evidenziata in figura (a), ovvero il circuito elettrico rimane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chiuso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 al massimo il generatore di corrente ha una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forza elettromotrice nulla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 questa situazione (b), il motore diventa un generatore cinetico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ddp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ed esaurisce la sua velocità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quasi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soltanto grazie alla corrente che rientra nel motore stesso.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Questa situazione si verifica nel caso di una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 forzata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ed è in accordo con quanto trovato nella stima del modello teorico.</a:t>
            </a: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10BE63E-2483-4A03-8F6A-BE7657D6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26" y="178648"/>
            <a:ext cx="4519000" cy="56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DCBA2A-3307-47A1-B698-A7AF2940FFB7}"/>
              </a:ext>
            </a:extLst>
          </p:cNvPr>
          <p:cNvSpPr txBox="1"/>
          <p:nvPr/>
        </p:nvSpPr>
        <p:spPr>
          <a:xfrm>
            <a:off x="1595024" y="745985"/>
            <a:ext cx="5806923" cy="42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si verifica la situazione precedentemente descritta a causa del controllo fatto in PWM con l’Arduino.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controllando la percentuale del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Duty Cycle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otterremmo un valore medio di tensione equivalente, dato il comportamento da filtro passa-basso del motore.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Poiché il PWM è impostato sul pin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del L298N, il motore si ritrova nella situazione di una semplice massa posta in rotazione, che esaurisce la propria energia cinetica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solo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tramite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attrito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 ciò si comprende come mai la simulazione (in giallo) sia estremamente più rapida del comportamento reale (in blu), non tenendo conto di questo fenomeno </a:t>
            </a:r>
            <a:r>
              <a:rPr kumimoji="0" lang="it-IT" sz="1799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inevitabile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AD8DF-8404-4AC5-A890-E2D0F1D4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52" y="798404"/>
            <a:ext cx="4136992" cy="3309594"/>
          </a:xfrm>
          <a:prstGeom prst="rect">
            <a:avLst/>
          </a:prstGeom>
        </p:spPr>
      </p:pic>
      <p:pic>
        <p:nvPicPr>
          <p:cNvPr id="10" name="Immagine 9" descr="Immagine che contiene screenshot, monitor, schermo&#10;&#10;Descrizione generata automaticamente">
            <a:extLst>
              <a:ext uri="{FF2B5EF4-FFF2-40B4-BE49-F238E27FC236}">
                <a16:creationId xmlns:a16="http://schemas.microsoft.com/office/drawing/2014/main" id="{CEC8E07A-28DB-4017-A1BD-0DBFCBB9C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36" y="4107999"/>
            <a:ext cx="2413825" cy="2703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B98A6A-7982-4CFB-BB1F-A1D4E602778A}"/>
              </a:ext>
            </a:extLst>
          </p:cNvPr>
          <p:cNvSpPr txBox="1"/>
          <p:nvPr/>
        </p:nvSpPr>
        <p:spPr>
          <a:xfrm>
            <a:off x="1595023" y="4992195"/>
            <a:ext cx="679300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non ce ne accorgiamo in piena accelerazione da fermi?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B7ABB5-DDBB-40E5-9130-8BD2BC2E3D50}"/>
              </a:ext>
            </a:extLst>
          </p:cNvPr>
          <p:cNvSpPr txBox="1"/>
          <p:nvPr/>
        </p:nvSpPr>
        <p:spPr>
          <a:xfrm>
            <a:off x="1595023" y="5361432"/>
            <a:ext cx="6793007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Perché in quel caso passiamo da 0 a 5 Volt senza mai avere un effettivo Duty Cycle!</a:t>
            </a:r>
          </a:p>
        </p:txBody>
      </p:sp>
    </p:spTree>
    <p:extLst>
      <p:ext uri="{BB962C8B-B14F-4D97-AF65-F5344CB8AC3E}">
        <p14:creationId xmlns:p14="http://schemas.microsoft.com/office/powerpoint/2010/main" val="34446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Migliorare la stima del modello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2064AA-E794-43CC-8E2D-31CAF09D8C7A}"/>
              </a:ext>
            </a:extLst>
          </p:cNvPr>
          <p:cNvSpPr txBox="1"/>
          <p:nvPr/>
        </p:nvSpPr>
        <p:spPr>
          <a:xfrm>
            <a:off x="1595026" y="1524496"/>
            <a:ext cx="9653903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lavoro fatto di stima del modello non è tuttavia inutile!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Esso è infatti quello del motore quando sottoposto a una differenza di potenziale qualsiasi, ovvero se l’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enable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non disattiva il collegamento elettrico.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5A82ED-59B9-423B-8A76-183E055D77F0}"/>
              </a:ext>
            </a:extLst>
          </p:cNvPr>
          <p:cNvSpPr txBox="1"/>
          <p:nvPr/>
        </p:nvSpPr>
        <p:spPr>
          <a:xfrm>
            <a:off x="1595024" y="2447586"/>
            <a:ext cx="13212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Strategia: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DE1EE-FC53-427C-923D-1D03B789B2B0}"/>
              </a:ext>
            </a:extLst>
          </p:cNvPr>
          <p:cNvSpPr txBox="1"/>
          <p:nvPr/>
        </p:nvSpPr>
        <p:spPr>
          <a:xfrm>
            <a:off x="1595026" y="2816822"/>
            <a:ext cx="5468133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Individuare il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polo dissipativo meccanico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 motore, ovvero il suo attrito coulombiano.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la nuova stima al precedente modello, considerando il moto adesso come somma di esponenziali.</a:t>
            </a:r>
          </a:p>
          <a:p>
            <a:pPr marL="342797" marR="0" lvl="0" indent="-34279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Aggiungere un termine costante per approssimare la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Curva di </a:t>
            </a:r>
            <a:r>
              <a:rPr kumimoji="0" lang="it-IT" sz="1799" b="1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Stribeck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AD17FA-16FC-4E03-9A34-A9CF13CC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68" y="2816821"/>
            <a:ext cx="4319558" cy="26292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DD04B7-612D-4AC5-BDA2-866336F873A3}"/>
              </a:ext>
            </a:extLst>
          </p:cNvPr>
          <p:cNvSpPr txBox="1"/>
          <p:nvPr/>
        </p:nvSpPr>
        <p:spPr>
          <a:xfrm>
            <a:off x="1595025" y="4847619"/>
            <a:ext cx="5463243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799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 tali accorgimenti, ed utilizzando una funzione custom di </a:t>
            </a:r>
            <a:r>
              <a:rPr kumimoji="0" lang="it-IT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fit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della curva su MATLAB, si possono trovare i coefficienti particolari del motore, che ci permettono di descrivere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bene 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suo comportamento.</a:t>
            </a:r>
            <a:endParaRPr kumimoji="0" lang="it-IT" sz="1799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finale su Simulink/MATLAB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C4F0118-EA49-490E-A55F-F72ED662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86" y="1418162"/>
            <a:ext cx="4987896" cy="3184632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F5A573D-6960-49FD-BE50-E5A622BC7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38" y="1418164"/>
            <a:ext cx="5150351" cy="318463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C101A59D-9F16-43D1-ADCC-555BAEC367E0}"/>
              </a:ext>
            </a:extLst>
          </p:cNvPr>
          <p:cNvGrpSpPr/>
          <p:nvPr/>
        </p:nvGrpSpPr>
        <p:grpSpPr>
          <a:xfrm>
            <a:off x="1425508" y="4650825"/>
            <a:ext cx="7666000" cy="1038079"/>
            <a:chOff x="3018140" y="5260465"/>
            <a:chExt cx="7667997" cy="1038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/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it-IT" sz="23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ttangolo 7">
                  <a:extLst>
                    <a:ext uri="{FF2B5EF4-FFF2-40B4-BE49-F238E27FC236}">
                      <a16:creationId xmlns:a16="http://schemas.microsoft.com/office/drawing/2014/main" id="{9E13152A-4F07-4390-B4EE-A0588B717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779639"/>
                  <a:ext cx="543881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/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</m:acc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=−</m:t>
                        </m:r>
                        <m:d>
                          <m:d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𝑖𝑛𝑑</m:t>
                                </m:r>
                              </m:sub>
                            </m:s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kumimoji="0" lang="it-IT" sz="2399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46556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%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kumimoji="0" lang="it-IT" sz="2399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𝑚𝑒𝑐</m:t>
                                </m:r>
                              </m:sub>
                            </m:sSub>
                          </m:e>
                        </m:d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𝑑𝑖𝑛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𝑠𝑖𝑔𝑛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it-IT" sz="23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+ 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it-IT" sz="23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it-IT" sz="23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%</m:t>
                            </m:r>
                          </m:sub>
                        </m:sSub>
                      </m:oMath>
                    </m:oMathPara>
                  </a14:m>
                  <a:endParaRPr kumimoji="0" lang="it-IT" sz="23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ttangolo 8">
                  <a:extLst>
                    <a:ext uri="{FF2B5EF4-FFF2-40B4-BE49-F238E27FC236}">
                      <a16:creationId xmlns:a16="http://schemas.microsoft.com/office/drawing/2014/main" id="{1E2E7A80-F712-4DA1-8563-8666617FC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7701" y="5260465"/>
                  <a:ext cx="749843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arentesi graffa aperta 9">
              <a:extLst>
                <a:ext uri="{FF2B5EF4-FFF2-40B4-BE49-F238E27FC236}">
                  <a16:creationId xmlns:a16="http://schemas.microsoft.com/office/drawing/2014/main" id="{DDBA999F-5D9B-48BF-AC54-A107CB83ADD1}"/>
                </a:ext>
              </a:extLst>
            </p:cNvPr>
            <p:cNvSpPr/>
            <p:nvPr/>
          </p:nvSpPr>
          <p:spPr>
            <a:xfrm>
              <a:off x="3018140" y="5265145"/>
              <a:ext cx="170898" cy="1033669"/>
            </a:xfrm>
            <a:prstGeom prst="leftBrace">
              <a:avLst>
                <a:gd name="adj1" fmla="val 114997"/>
                <a:gd name="adj2" fmla="val 5184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3F64C1-FD64-4E3C-A2A4-B7134B5D264C}"/>
              </a:ext>
            </a:extLst>
          </p:cNvPr>
          <p:cNvSpPr txBox="1"/>
          <p:nvPr/>
        </p:nvSpPr>
        <p:spPr>
          <a:xfrm>
            <a:off x="9046957" y="4698147"/>
            <a:ext cx="207031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 normale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18D98F-2179-499D-8FAB-6864B7F19DBE}"/>
              </a:ext>
            </a:extLst>
          </p:cNvPr>
          <p:cNvSpPr txBox="1"/>
          <p:nvPr/>
        </p:nvSpPr>
        <p:spPr>
          <a:xfrm>
            <a:off x="9046957" y="5214848"/>
            <a:ext cx="207031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in 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/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%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=%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𝐷𝑢𝑡𝑦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𝐶𝑦𝑐𝑙𝑒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9A4A056-A818-41D8-B6FB-47D2E04CD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4" y="5888441"/>
                <a:ext cx="2369840" cy="307697"/>
              </a:xfrm>
              <a:prstGeom prst="rect">
                <a:avLst/>
              </a:prstGeom>
              <a:blipFill>
                <a:blip r:embed="rId7"/>
                <a:stretch>
                  <a:fillRect l="-3856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/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𝝁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𝒅𝒊𝒏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𝐶𝑜𝑢𝑙𝑜𝑚𝑏𝑖𝑎𝑛𝑜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7021DB6-D74C-4637-82CA-5D9165BA6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5" y="6196138"/>
                <a:ext cx="3302027" cy="307697"/>
              </a:xfrm>
              <a:prstGeom prst="rect">
                <a:avLst/>
              </a:prstGeom>
              <a:blipFill>
                <a:blip r:embed="rId8"/>
                <a:stretch>
                  <a:fillRect l="-2768" b="-25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/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𝒍𝒊𝒏𝒆𝒂𝒓𝒆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𝑚𝑜𝑡𝑜𝑟𝑒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B1E08B5-B0B5-4578-88B9-12431D80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5746398"/>
                <a:ext cx="4809772" cy="307697"/>
              </a:xfrm>
              <a:prstGeom prst="rect">
                <a:avLst/>
              </a:prstGeom>
              <a:blipFill>
                <a:blip r:embed="rId9"/>
                <a:stretch>
                  <a:fillRect l="-2028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/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𝒎𝒆𝒄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𝒎𝒆𝒄𝒄𝒂𝒏𝒊𝒄𝒐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𝑎𝑡𝑡𝑟𝑖𝑡𝑜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𝑣𝑖𝑠𝑐𝑜𝑠𝑜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3BB778-EE53-42A9-AE2A-E7F3B694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7" y="6363522"/>
                <a:ext cx="4809774" cy="307697"/>
              </a:xfrm>
              <a:prstGeom prst="rect">
                <a:avLst/>
              </a:prstGeom>
              <a:blipFill>
                <a:blip r:embed="rId10"/>
                <a:stretch>
                  <a:fillRect l="-2028" r="-380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/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𝝆</m:t>
                          </m:r>
                        </m:e>
                        <m:sub>
                          <m:r>
                            <a:rPr kumimoji="0" lang="it-IT" sz="1999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6556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𝒊𝒏𝒅</m:t>
                          </m:r>
                        </m:sub>
                      </m:sSub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𝑃𝑜𝑙𝑜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𝒆𝒍𝒆𝒕𝒕𝒓𝒊𝒄𝒂𝒎𝒆𝒏𝒕𝒆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9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6556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𝑎𝑙𝑖𝑚𝑒𝑛𝑡𝑎𝑡𝑜</m:t>
                      </m:r>
                    </m:oMath>
                  </m:oMathPara>
                </a14:m>
                <a:endParaRPr kumimoji="0" lang="it-IT" sz="1999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C221A-D274-48FF-8128-30321F799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08" y="6054095"/>
                <a:ext cx="4809772" cy="307697"/>
              </a:xfrm>
              <a:prstGeom prst="rect">
                <a:avLst/>
              </a:prstGeom>
              <a:blipFill>
                <a:blip r:embed="rId11"/>
                <a:stretch>
                  <a:fillRect l="-2028" b="-29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5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Miglioramenti conseguiti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C53DEF92-BE9F-4CBA-8175-6A8EEA3B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418163"/>
            <a:ext cx="10041130" cy="54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3607" y="166749"/>
            <a:ext cx="9764785" cy="548023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Miglioramenti conseguiti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61AC79-16A7-4D61-AC10-7DB6255D0B52}"/>
              </a:ext>
            </a:extLst>
          </p:cNvPr>
          <p:cNvSpPr txBox="1"/>
          <p:nvPr/>
        </p:nvSpPr>
        <p:spPr>
          <a:xfrm>
            <a:off x="1595025" y="2107442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Nuovo modello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lineare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20DA39-C080-4B11-9CDB-25BD1771262A}"/>
              </a:ext>
            </a:extLst>
          </p:cNvPr>
          <p:cNvSpPr txBox="1"/>
          <p:nvPr/>
        </p:nvSpPr>
        <p:spPr>
          <a:xfrm>
            <a:off x="1595025" y="3813949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Vecchio modello lineare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222F2-0A50-4576-BB9B-EB5940240DED}"/>
              </a:ext>
            </a:extLst>
          </p:cNvPr>
          <p:cNvSpPr txBox="1"/>
          <p:nvPr/>
        </p:nvSpPr>
        <p:spPr>
          <a:xfrm>
            <a:off x="1595025" y="5520457"/>
            <a:ext cx="1917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(sia PWM che frenata)</a:t>
            </a: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C3E161D-9C97-4437-A4B1-2C4674EA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99" y="858129"/>
            <a:ext cx="8366510" cy="599987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9DD7DCF-B1B0-4162-BC2C-B4D0848ADBDA}"/>
              </a:ext>
            </a:extLst>
          </p:cNvPr>
          <p:cNvSpPr txBox="1"/>
          <p:nvPr/>
        </p:nvSpPr>
        <p:spPr>
          <a:xfrm>
            <a:off x="1378633" y="858129"/>
            <a:ext cx="191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Aggiornamento con nuovo motore</a:t>
            </a:r>
          </a:p>
        </p:txBody>
      </p:sp>
    </p:spTree>
    <p:extLst>
      <p:ext uri="{BB962C8B-B14F-4D97-AF65-F5344CB8AC3E}">
        <p14:creationId xmlns:p14="http://schemas.microsoft.com/office/powerpoint/2010/main" val="9790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5DAF4-F7B4-4D8A-9FAB-D4AB2037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8" y="177801"/>
            <a:ext cx="9785349" cy="1239837"/>
          </a:xfrm>
        </p:spPr>
        <p:txBody>
          <a:bodyPr/>
          <a:lstStyle/>
          <a:p>
            <a:r>
              <a:rPr lang="it-IT" dirty="0"/>
              <a:t>Altre tecnologie adottabili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48AEF-FE68-4AD8-8C10-17BCA2587C17}"/>
              </a:ext>
            </a:extLst>
          </p:cNvPr>
          <p:cNvSpPr txBox="1"/>
          <p:nvPr/>
        </p:nvSpPr>
        <p:spPr>
          <a:xfrm>
            <a:off x="1391478" y="1417293"/>
            <a:ext cx="9206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L’approccio combinato motore DC + encoder fornisce in molti casi d’uso un ottimo compromesso tra performance e semplicità di utilizzo.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Può essere necessario avere in alcuni casi una maggiore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coppia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velocità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 Per tali esigenze, si può ripiegare su soluzioni basate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oppure su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brushless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225111-229A-46D3-91E5-3178C73FDD69}"/>
              </a:ext>
            </a:extLst>
          </p:cNvPr>
          <p:cNvSpPr txBox="1"/>
          <p:nvPr/>
        </p:nvSpPr>
        <p:spPr>
          <a:xfrm>
            <a:off x="1484242" y="2617622"/>
            <a:ext cx="731519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Stepper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Motore in corrente continua che suddivide la propria rotazione in un grande numero di passi.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Vantaggi: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posizione del motore può essere controllata in modo accurato senza dover ricorrere al controllo ad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anello chiuso;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un'elevata robustezza meccanica ed elettrica;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Permettono un’alta coppia anche a bassi regimi senza l’utilizzo di ingranaggi riduttori.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Svantaggi: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Richiedono sempre circuiti elettronici per il pilotaggio;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 funzionamento a scatti e producono vibrazioni;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Producono molto calore già dopo pochi minuti di funzionamento;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Hanno una velocità di rotazione massima intorno a 1000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rpm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  <a:endParaRPr kumimoji="0" lang="it-IT" sz="1800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FBD696C6-1814-44A2-9D49-FDB2C6C9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1" y="2569099"/>
            <a:ext cx="3047118" cy="28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0DE3F-3033-4987-9797-07964EE9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55" y="225287"/>
            <a:ext cx="6284153" cy="463482"/>
          </a:xfrm>
        </p:spPr>
        <p:txBody>
          <a:bodyPr>
            <a:normAutofit fontScale="90000"/>
          </a:bodyPr>
          <a:lstStyle/>
          <a:p>
            <a:r>
              <a:rPr lang="it-IT" dirty="0"/>
              <a:t>BLDC (BrushLess Direct Current)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380D77-3A2B-4E4E-A67B-5F1251F5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02" y="225287"/>
            <a:ext cx="2553056" cy="2934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/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Motore elettrico a corrente continua, composto da: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rotore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magneti permanenti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statore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ad avvolgimenti con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stazionario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Similmente allo stepper è privo di spazzole, ma si differenzia da esso per la versatilità d’applicazione.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Grazie a controlli in catena chiusa e più sofisticati, è possibile raggiungere regimi di rotazione e coppie molto elevate;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non tutti gli avvolgimenti sono sempre attivi a differenza dello stepper, il calore prodotto è notevolmente inferiore;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Massima potenza erogata a parità di ingombro;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Lavorano sempre in condizioni di rendimento ottimali;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(Leggera) minor precisione sulla posizione rispetto allo stepper, mitigato dall’utilizzo di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sensori Hall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lungo lo statore.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costo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Necessità di un controllo esterno sofisticato sulla velocità (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ESC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Leggi di controllo molto più complicate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 tutti i brushless sono dotati di sensori Hall 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euristica sulla posizione reale, o utilizzo di sensori di corrente, ancora meno precisi)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A5E8CA-6232-4A87-AE17-59F6AAE61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854" y="781878"/>
                <a:ext cx="7883347" cy="5942909"/>
              </a:xfrm>
              <a:prstGeom prst="rect">
                <a:avLst/>
              </a:prstGeom>
              <a:blipFill>
                <a:blip r:embed="rId3"/>
                <a:stretch>
                  <a:fillRect l="-696" t="-615" r="-2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53D0B9F-B69D-483C-8B05-0C706C00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1" y="0"/>
            <a:ext cx="9334919" cy="6858000"/>
          </a:xfrm>
        </p:spPr>
      </p:pic>
    </p:spTree>
    <p:extLst>
      <p:ext uri="{BB962C8B-B14F-4D97-AF65-F5344CB8AC3E}">
        <p14:creationId xmlns:p14="http://schemas.microsoft.com/office/powerpoint/2010/main" val="35962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2" y="0"/>
            <a:ext cx="6284153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ESC</a:t>
            </a:r>
          </a:p>
        </p:txBody>
      </p:sp>
      <p:pic>
        <p:nvPicPr>
          <p:cNvPr id="12" name="Immagine 11" descr="Immagine che contiene tavolo, set, monitor, schermo&#10;&#10;Descrizione generata automaticamente">
            <a:extLst>
              <a:ext uri="{FF2B5EF4-FFF2-40B4-BE49-F238E27FC236}">
                <a16:creationId xmlns:a16="http://schemas.microsoft.com/office/drawing/2014/main" id="{E1EEDB99-F97E-4F4B-A596-01C7F1E15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85" y="1759944"/>
            <a:ext cx="6718348" cy="47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7BF0AD53-8A2A-474B-A573-8F1C236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43" y="0"/>
            <a:ext cx="8297495" cy="715273"/>
          </a:xfrm>
        </p:spPr>
        <p:txBody>
          <a:bodyPr>
            <a:normAutofit/>
          </a:bodyPr>
          <a:lstStyle/>
          <a:p>
            <a:r>
              <a:rPr lang="it-IT" sz="3200" dirty="0"/>
              <a:t>Complessità di un sistema di controllo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29145-76F8-4F44-A4BB-BA7111C6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780202"/>
            <a:ext cx="809738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11E50079-383D-4C57-A389-7B79E9E8A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637845"/>
            <a:ext cx="10281314" cy="62201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E349C50-92E0-4370-89CA-1A50D990E746}"/>
              </a:ext>
            </a:extLst>
          </p:cNvPr>
          <p:cNvSpPr/>
          <p:nvPr/>
        </p:nvSpPr>
        <p:spPr>
          <a:xfrm>
            <a:off x="1392072" y="53070"/>
            <a:ext cx="7251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Possibile implementazione su Arduino</a:t>
            </a:r>
          </a:p>
        </p:txBody>
      </p:sp>
    </p:spTree>
    <p:extLst>
      <p:ext uri="{BB962C8B-B14F-4D97-AF65-F5344CB8AC3E}">
        <p14:creationId xmlns:p14="http://schemas.microsoft.com/office/powerpoint/2010/main" val="39293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Sensori e Scheda</a:t>
            </a:r>
          </a:p>
        </p:txBody>
      </p:sp>
    </p:spTree>
    <p:extLst>
      <p:ext uri="{BB962C8B-B14F-4D97-AF65-F5344CB8AC3E}">
        <p14:creationId xmlns:p14="http://schemas.microsoft.com/office/powerpoint/2010/main" val="1909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79" y="1988840"/>
            <a:ext cx="7440119" cy="48618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26577B-5CA4-41E0-B793-D891DE3F3A87}"/>
              </a:ext>
            </a:extLst>
          </p:cNvPr>
          <p:cNvSpPr txBox="1"/>
          <p:nvPr/>
        </p:nvSpPr>
        <p:spPr>
          <a:xfrm>
            <a:off x="1343472" y="605875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Per poter leggere posizione e velocità del motore utilizziamo un encoder magnetico collegato all’asse di rotazione del motore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28E44A-0664-46DF-ABE6-74B733C96826}"/>
              </a:ext>
            </a:extLst>
          </p:cNvPr>
          <p:cNvSpPr txBox="1"/>
          <p:nvPr/>
        </p:nvSpPr>
        <p:spPr>
          <a:xfrm>
            <a:off x="1343472" y="1252205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Possiamo vedere le forme d’onda generate da due sensori sfasati tra di loro di 90°.</a:t>
            </a:r>
          </a:p>
          <a:p>
            <a:pPr algn="just"/>
            <a:r>
              <a:rPr lang="it-IT" dirty="0">
                <a:solidFill>
                  <a:srgbClr val="465562"/>
                </a:solidFill>
                <a:latin typeface="Euphemia"/>
              </a:rPr>
              <a:t>Confrontando il segnale nuovo con il precedente è quindi possibile capire se si è rimasti fermi o se ci si è mossi, e in quale direzione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/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Tenendo il conto dei passi eseguiti, e facendo ogni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 </a:t>
                </a:r>
                <a:r>
                  <a:rPr lang="it-IT" b="1" dirty="0">
                    <a:solidFill>
                      <a:srgbClr val="465562"/>
                    </a:solidFill>
                    <a:latin typeface="Euphemia"/>
                  </a:rPr>
                  <a:t>COSTANTE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la sottrazione tra nuovo e vecchio, si esegue di fatto una derivazione all’indietro di Eulero e </a:t>
                </a:r>
                <a:r>
                  <a:rPr lang="it-IT">
                    <a:solidFill>
                      <a:srgbClr val="465562"/>
                    </a:solidFill>
                    <a:latin typeface="Euphemia"/>
                  </a:rPr>
                  <a:t>si può </a:t>
                </a:r>
                <a:r>
                  <a:rPr lang="it-IT" dirty="0">
                    <a:solidFill>
                      <a:srgbClr val="465562"/>
                    </a:solidFill>
                    <a:latin typeface="Euphemia"/>
                  </a:rPr>
                  <a:t>ricavare la velocità media nel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solidFill>
                          <a:srgbClr val="4655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1" dirty="0">
                  <a:solidFill>
                    <a:srgbClr val="465562"/>
                  </a:solidFill>
                  <a:latin typeface="Euphemia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697AD27-42C5-4B36-A5E8-8939E27D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800619"/>
                <a:ext cx="4608512" cy="1477328"/>
              </a:xfrm>
              <a:prstGeom prst="rect">
                <a:avLst/>
              </a:prstGeom>
              <a:blipFill>
                <a:blip r:embed="rId3"/>
                <a:stretch>
                  <a:fillRect l="-1058" t="-2469" r="-1190" b="-4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Misurare il disco: gli Encoder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3" y="1059664"/>
            <a:ext cx="6931625" cy="45295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5FE8-14F5-4417-B4F3-2C2C117A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5" y="922412"/>
            <a:ext cx="33588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48689B-8EF2-479A-8D95-ECA118A1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1912" y="836713"/>
            <a:ext cx="9963121" cy="5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1A9C25-C386-4D14-B858-DA62E125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9822" y="981201"/>
            <a:ext cx="9827298" cy="52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08721"/>
            <a:ext cx="9988019" cy="54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Campionare 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463" y="945213"/>
            <a:ext cx="9988019" cy="53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6CA48965-8A38-4A9E-80F5-63581232B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0"/>
            <a:ext cx="5143500" cy="6858000"/>
          </a:xfr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5AFB3D2-0BBB-4C16-A208-90378F2C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882" y="908721"/>
            <a:ext cx="10029180" cy="55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2837" y="933344"/>
            <a:ext cx="9901271" cy="54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26820"/>
            <a:ext cx="9833086" cy="54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971230"/>
            <a:ext cx="9833086" cy="53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Normalizzare i campioni degli Encoder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61B60-5DB9-4B35-B3C9-3790EF4E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7926" y="692697"/>
            <a:ext cx="10071092" cy="55020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B9E765-4683-4B80-AE95-CDAA5966B5A7}"/>
              </a:ext>
            </a:extLst>
          </p:cNvPr>
          <p:cNvSpPr txBox="1"/>
          <p:nvPr/>
        </p:nvSpPr>
        <p:spPr>
          <a:xfrm>
            <a:off x="1559496" y="6194733"/>
            <a:ext cx="97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65562"/>
                </a:solidFill>
                <a:latin typeface="Euphemia"/>
              </a:rPr>
              <a:t>Velocità massima media rilevata, le differenze sono dovute ai rumori</a:t>
            </a:r>
          </a:p>
        </p:txBody>
      </p:sp>
    </p:spTree>
    <p:extLst>
      <p:ext uri="{BB962C8B-B14F-4D97-AF65-F5344CB8AC3E}">
        <p14:creationId xmlns:p14="http://schemas.microsoft.com/office/powerpoint/2010/main" val="11629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E743B5-9352-48E0-B6EE-E9B90CD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6929" y="1003237"/>
            <a:ext cx="9833086" cy="5317056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E91F3AA1-DE5C-4D94-AD51-87C350BDAEEA}"/>
              </a:ext>
            </a:extLst>
          </p:cNvPr>
          <p:cNvSpPr/>
          <p:nvPr/>
        </p:nvSpPr>
        <p:spPr>
          <a:xfrm>
            <a:off x="1559496" y="953541"/>
            <a:ext cx="936104" cy="504056"/>
          </a:xfrm>
          <a:prstGeom prst="ellips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A565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7318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3BF6E-2F44-419F-87F9-C3169C3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6366"/>
            <a:ext cx="9782801" cy="646331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Rumore nella lettura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6E51A7B-753B-4812-8ADE-8DC8D5CAED4B}"/>
              </a:ext>
            </a:extLst>
          </p:cNvPr>
          <p:cNvGrpSpPr>
            <a:grpSpLocks noChangeAspect="1"/>
          </p:cNvGrpSpPr>
          <p:nvPr/>
        </p:nvGrpSpPr>
        <p:grpSpPr>
          <a:xfrm>
            <a:off x="1167535" y="692696"/>
            <a:ext cx="11022878" cy="6152672"/>
            <a:chOff x="1594497" y="1172339"/>
            <a:chExt cx="9899395" cy="5525573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ECE743B5-9352-48E0-B6EE-E9B90CDFB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45341" y="1172339"/>
              <a:ext cx="9833086" cy="4978852"/>
            </a:xfrm>
            <a:prstGeom prst="rect">
              <a:avLst/>
            </a:prstGeom>
          </p:spPr>
        </p:pic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A6DB394-33CB-4057-B4DC-801D66228842}"/>
                </a:ext>
              </a:extLst>
            </p:cNvPr>
            <p:cNvGrpSpPr/>
            <p:nvPr/>
          </p:nvGrpSpPr>
          <p:grpSpPr>
            <a:xfrm>
              <a:off x="1594497" y="4571836"/>
              <a:ext cx="9899395" cy="2126076"/>
              <a:chOff x="1594497" y="4509120"/>
              <a:chExt cx="9899395" cy="2126076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892BC54-8C0A-4269-BDD2-57D36C0E1F46}"/>
                  </a:ext>
                </a:extLst>
              </p:cNvPr>
              <p:cNvSpPr/>
              <p:nvPr/>
            </p:nvSpPr>
            <p:spPr>
              <a:xfrm>
                <a:off x="1594497" y="4509120"/>
                <a:ext cx="9899395" cy="1642071"/>
              </a:xfrm>
              <a:prstGeom prst="rect">
                <a:avLst/>
              </a:prstGeom>
              <a:noFill/>
              <a:ln w="762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E8A565"/>
                  </a:solidFill>
                  <a:latin typeface="Euphemia"/>
                </a:endParaRP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587F7F0-F1A2-42B2-9E20-3764227E3787}"/>
                  </a:ext>
                </a:extLst>
              </p:cNvPr>
              <p:cNvSpPr txBox="1"/>
              <p:nvPr/>
            </p:nvSpPr>
            <p:spPr>
              <a:xfrm>
                <a:off x="1594497" y="6165304"/>
                <a:ext cx="9899395" cy="46989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>
                    <a:solidFill>
                      <a:srgbClr val="FFFFFF"/>
                    </a:solidFill>
                    <a:latin typeface="Euphemia"/>
                  </a:rPr>
                  <a:t>↙ è meglio (poco rumore, tanto segnale)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[Bonus] Stima inerzia disco</a:t>
            </a:r>
          </a:p>
        </p:txBody>
      </p:sp>
    </p:spTree>
    <p:extLst>
      <p:ext uri="{BB962C8B-B14F-4D97-AF65-F5344CB8AC3E}">
        <p14:creationId xmlns:p14="http://schemas.microsoft.com/office/powerpoint/2010/main" val="17054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22791" y="0"/>
            <a:ext cx="4343123" cy="750977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it-IT" dirty="0"/>
              <a:t>Ottenere le inerzie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/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Partendo dall'equazione caratteristica in Laplace di un motore, è possibile ricavare i coefficienti </a:t>
                </a:r>
                <a14:m>
                  <m:oMath xmlns:m="http://schemas.openxmlformats.org/officeDocument/2006/math">
                    <m:r>
                      <a:rPr kumimoji="0" lang="it-IT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𝝆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tramite la funzione </a:t>
                </a:r>
                <a:r>
                  <a:rPr kumimoji="0" lang="it-IT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5157621-057C-4169-85CB-B954E445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748883"/>
                <a:ext cx="4873209" cy="1200329"/>
              </a:xfrm>
              <a:prstGeom prst="rect">
                <a:avLst/>
              </a:prstGeom>
              <a:blipFill>
                <a:blip r:embed="rId3"/>
                <a:stretch>
                  <a:fillRect l="-1126" t="-3553" b="-6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15CBFFD9-965F-423F-A8F9-9C51C192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7" y="251184"/>
            <a:ext cx="4967740" cy="123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/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2399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it-IT" sz="23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it-IT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1D33B3-7F46-4972-9986-720116AB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765" y="1545554"/>
                <a:ext cx="2841705" cy="369236"/>
              </a:xfrm>
              <a:prstGeom prst="rect">
                <a:avLst/>
              </a:prstGeom>
              <a:blipFill>
                <a:blip r:embed="rId5"/>
                <a:stretch>
                  <a:fillRect t="-1667" b="-3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BE7572F-37A7-459A-96C3-3F0084017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38" y="1969646"/>
            <a:ext cx="2740957" cy="45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/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è possibile notare, esistono relazioni precise che legano la coppia, l’inerzia e l’attrito con i parametri stimati, ed è pertanto possibile ottenere i valori desiderati.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fare ciò, è però necessario conoscere ALMENO la coppia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𝝉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nota grazie alla tabulazione fatta da un venditore dalla Cina dello stesso modello di motore (e altrimenti ignota).</a:t>
                </a:r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 effettuare la stima, sono stati raccolti i dati tramite un’accelerazione 0-255 del PWM, per evitare di complicare la stima e utilizzare così solo il modello </a:t>
                </a:r>
                <a:r>
                  <a: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lineare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da risolvere diventano: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475B9C-CAE7-4AE1-A79E-A85E4BE1C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91" y="1914790"/>
                <a:ext cx="5667264" cy="3693319"/>
              </a:xfrm>
              <a:prstGeom prst="rect">
                <a:avLst/>
              </a:prstGeom>
              <a:blipFill>
                <a:blip r:embed="rId7"/>
                <a:stretch>
                  <a:fillRect l="-969" t="-990" r="-1292" b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nero, computer&#10;&#10;Descrizione generata automaticamente">
            <a:extLst>
              <a:ext uri="{FF2B5EF4-FFF2-40B4-BE49-F238E27FC236}">
                <a16:creationId xmlns:a16="http://schemas.microsoft.com/office/drawing/2014/main" id="{1C9C724D-2D9B-4112-BFAA-7E0A940B8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58" y="2420480"/>
            <a:ext cx="4297516" cy="4437520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3B6B46A0-8A7E-4C8E-9BB6-2FB69ACFFA30}"/>
              </a:ext>
            </a:extLst>
          </p:cNvPr>
          <p:cNvGrpSpPr/>
          <p:nvPr/>
        </p:nvGrpSpPr>
        <p:grpSpPr>
          <a:xfrm>
            <a:off x="2068922" y="5761201"/>
            <a:ext cx="3975002" cy="695832"/>
            <a:chOff x="1881810" y="5610762"/>
            <a:chExt cx="3975002" cy="695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/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f>
                          <m:f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𝝉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kumimoji="0" lang="it-IT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2094BA0B-44A7-4433-9FF5-5BDAD5296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810" y="5610762"/>
                  <a:ext cx="1777586" cy="6958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/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it-IT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𝝆</m:t>
                        </m:r>
                      </m:oMath>
                    </m:oMathPara>
                  </a14:m>
                  <a:endParaRPr kumimoji="0" lang="it-IT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C633CE5D-2B22-4438-8B87-003F625F7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226" y="5774012"/>
                  <a:ext cx="177758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8571"/>
                  </a:stretch>
                </a:blipFill>
                <a:ln/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05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D41452B-CCC2-440A-A504-5B487C70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22" y="1428209"/>
            <a:ext cx="5737564" cy="5052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D463A1-BC7F-4A36-BA23-DF7852B19E11}"/>
              </a:ext>
            </a:extLst>
          </p:cNvPr>
          <p:cNvSpPr txBox="1"/>
          <p:nvPr/>
        </p:nvSpPr>
        <p:spPr>
          <a:xfrm>
            <a:off x="1194646" y="781878"/>
            <a:ext cx="1063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raccolta dei dati è stata effettuata con un nuovo disco, al quale sono stati aggiunti ogni volta nuovi bulloni per aumentare l’inerzia complessiva.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1BF225-9062-4883-B597-AE42643F20F4}"/>
              </a:ext>
            </a:extLst>
          </p:cNvPr>
          <p:cNvSpPr txBox="1"/>
          <p:nvPr/>
        </p:nvSpPr>
        <p:spPr>
          <a:xfrm>
            <a:off x="1194646" y="1428209"/>
            <a:ext cx="4729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ha come tempo di salita di riferimento il caso 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No_Bolts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dove il disco è stato smontato ed è stato considerato il motore libero con solo la flangia come carico (di inerzia pressocché trascurabile). Si è reso necessario per via del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frena-filetti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utilizzato per fermare in loco il pezzo.  </a:t>
            </a:r>
          </a:p>
        </p:txBody>
      </p:sp>
      <p:pic>
        <p:nvPicPr>
          <p:cNvPr id="16" name="Immagine 15" descr="Immagine che contiene tavolo, sedendo, bianco, specchio&#10;&#10;Descrizione generata automaticamente">
            <a:extLst>
              <a:ext uri="{FF2B5EF4-FFF2-40B4-BE49-F238E27FC236}">
                <a16:creationId xmlns:a16="http://schemas.microsoft.com/office/drawing/2014/main" id="{1EF31BF0-FE88-4E49-B57A-59F9FDC0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49" y="3633583"/>
            <a:ext cx="3065070" cy="32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303" y="3429000"/>
            <a:ext cx="7993397" cy="1801702"/>
          </a:xfrm>
        </p:spPr>
        <p:txBody>
          <a:bodyPr rtlCol="0"/>
          <a:lstStyle/>
          <a:p>
            <a:r>
              <a:rPr lang="it-IT" dirty="0"/>
              <a:t>Modello e identificazione di un motore DC</a:t>
            </a:r>
          </a:p>
        </p:txBody>
      </p:sp>
    </p:spTree>
    <p:extLst>
      <p:ext uri="{BB962C8B-B14F-4D97-AF65-F5344CB8AC3E}">
        <p14:creationId xmlns:p14="http://schemas.microsoft.com/office/powerpoint/2010/main" val="26569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71307"/>
            <a:ext cx="3472070" cy="646331"/>
          </a:xfrm>
        </p:spPr>
        <p:txBody>
          <a:bodyPr>
            <a:normAutofit/>
          </a:bodyPr>
          <a:lstStyle/>
          <a:p>
            <a:r>
              <a:rPr lang="it-IT" dirty="0"/>
              <a:t>Il motoriduttore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F372F-2771-42CA-9677-3C424C78BB8C}"/>
              </a:ext>
            </a:extLst>
          </p:cNvPr>
          <p:cNvSpPr txBox="1"/>
          <p:nvPr/>
        </p:nvSpPr>
        <p:spPr>
          <a:xfrm>
            <a:off x="1219200" y="1550504"/>
            <a:ext cx="7500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La presenza di quest’ultimo è da tenere in considerazione nella stima.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Infatti, poiché ai due capi del riduttore l’energia è </a:t>
            </a:r>
            <a:r>
              <a:rPr kumimoji="0" lang="it-IT" sz="1800" b="0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costante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(ed è quindi integralmente trasferita), allora sia le inerzie che gli attriti del carico vengono ridotte considerevolmente, essendo il loro valore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apparente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legato al rapporto del numero dei denti.</a:t>
            </a:r>
          </a:p>
        </p:txBody>
      </p:sp>
      <p:pic>
        <p:nvPicPr>
          <p:cNvPr id="10" name="Immagine 9" descr="Immagine che contiene nero, tavolo, sedendo, bicicletta&#10;&#10;Descrizione generata automaticamente">
            <a:extLst>
              <a:ext uri="{FF2B5EF4-FFF2-40B4-BE49-F238E27FC236}">
                <a16:creationId xmlns:a16="http://schemas.microsoft.com/office/drawing/2014/main" id="{11F72E6B-C66D-4EDF-B2D3-8845B02D3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52" y="-28484"/>
            <a:ext cx="2977309" cy="289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/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Vantaggi: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Maggiore coppia trasmissibile, a scapito della velocità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Nel caso di robot a molti DOF (es. antropomorfo), ridurre l’impatto del carico sul calcolo della dinamica permette di considerare sistemi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fortemente </a:t>
                </a:r>
                <a:r>
                  <a:rPr kumimoji="0" lang="it-IT" sz="18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non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come </a:t>
                </a:r>
                <a:r>
                  <a:rPr kumimoji="0" lang="it-IT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quasi lineari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si può vedere a fianco, già un rapporto di riduzione N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100, rende molto piccolo l’effetto del carico.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04CF5A6-9079-43D7-9C12-FA0586E98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027832"/>
                <a:ext cx="7500730" cy="2031325"/>
              </a:xfrm>
              <a:prstGeom prst="rect">
                <a:avLst/>
              </a:prstGeom>
              <a:blipFill>
                <a:blip r:embed="rId3"/>
                <a:stretch>
                  <a:fillRect l="-650" t="-2102" r="-1789" b="-3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CA5031FB-7F76-44A9-B525-D1561E561B30}"/>
              </a:ext>
            </a:extLst>
          </p:cNvPr>
          <p:cNvGrpSpPr/>
          <p:nvPr/>
        </p:nvGrpSpPr>
        <p:grpSpPr>
          <a:xfrm>
            <a:off x="9063379" y="3518317"/>
            <a:ext cx="2555454" cy="1050353"/>
            <a:chOff x="9063379" y="3232888"/>
            <a:chExt cx="2555454" cy="1050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/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𝑱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95C60D96-BF58-40BD-B396-EDE204AF9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232888"/>
                  <a:ext cx="2555454" cy="533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/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𝒕𝒐𝒕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 </m:t>
                        </m:r>
                        <m:sSub>
                          <m:sSub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𝒎𝒐𝒕𝒐𝒓𝒆</m:t>
                            </m:r>
                          </m:sub>
                        </m:s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it-IT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6556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it-IT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𝒄𝒂𝒓𝒊𝒄𝒐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it-IT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6556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it-IT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F07381F-CC08-4109-B883-4B7CCF800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79" y="3766496"/>
                  <a:ext cx="2555454" cy="516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03F73B-C0FB-4510-A44B-56ED6A4EC5FA}"/>
              </a:ext>
            </a:extLst>
          </p:cNvPr>
          <p:cNvSpPr txBox="1"/>
          <p:nvPr/>
        </p:nvSpPr>
        <p:spPr>
          <a:xfrm>
            <a:off x="1219200" y="5234609"/>
            <a:ext cx="1061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Nel nostro caso, per misurare N si è considerato il rapporto tra il numero di passi encoder misurati all’albero in un giro, e il numero di passi per una rotazione intera dell’encoder (collegato direttamente al motore). </a:t>
            </a:r>
          </a:p>
        </p:txBody>
      </p:sp>
    </p:spTree>
    <p:extLst>
      <p:ext uri="{BB962C8B-B14F-4D97-AF65-F5344CB8AC3E}">
        <p14:creationId xmlns:p14="http://schemas.microsoft.com/office/powerpoint/2010/main" val="25310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4" y="0"/>
            <a:ext cx="4055164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conseguiti…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B51A0A0-71D3-4258-ABCA-A6F14778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3" y="809982"/>
            <a:ext cx="7386347" cy="60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D4D61-C70A-46F6-84C6-4B64BB6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0"/>
            <a:ext cx="5539408" cy="646331"/>
          </a:xfrm>
        </p:spPr>
        <p:txBody>
          <a:bodyPr>
            <a:normAutofit fontScale="90000"/>
          </a:bodyPr>
          <a:lstStyle/>
          <a:p>
            <a:r>
              <a:rPr lang="it-IT" dirty="0"/>
              <a:t>… ed anomalie giustificabili</a:t>
            </a:r>
          </a:p>
        </p:txBody>
      </p:sp>
      <p:pic>
        <p:nvPicPr>
          <p:cNvPr id="4" name="Immagine 3" descr="Immagine che contiene testo, mappa, uomo, bianco&#10;&#10;Descrizione generata automaticamente">
            <a:extLst>
              <a:ext uri="{FF2B5EF4-FFF2-40B4-BE49-F238E27FC236}">
                <a16:creationId xmlns:a16="http://schemas.microsoft.com/office/drawing/2014/main" id="{A8D157D8-F23A-447A-8590-768823F2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0" y="646331"/>
            <a:ext cx="724865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3B86B3D-7F61-417A-BFF6-F25310A4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46" y="679024"/>
            <a:ext cx="6546088" cy="502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/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Come visibile in figura, la stima effettuata dalla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tfest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() permette di avere un errore medio di circa il 6-7%.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Poiché però il fattore di demoltiplica nel nostro caso è di circa N = 9.7, allora l’inerzia del solo disco è divisa per un fattore di ordine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 meno di utilizzare dischi con molta inerzia (non fatto da noi per evitare che si rompesse qualcosa un’ennesima volta), è purtroppo presente un errore non trascurabile nella stima di un parametro come l’attrito, che somma al proprio errore nell’essere identificato quello dell’inerzia J.</a:t>
                </a:r>
                <a:b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</a:b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tuttavia apprezzabile la presenza del trend corretto nei dati raccolti.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995363-60D2-41F4-8C03-10F84DFD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0" y="512655"/>
                <a:ext cx="4003576" cy="5355312"/>
              </a:xfrm>
              <a:prstGeom prst="rect">
                <a:avLst/>
              </a:prstGeom>
              <a:blipFill>
                <a:blip r:embed="rId3"/>
                <a:stretch>
                  <a:fillRect l="-1372" t="-683" r="-3659" b="-6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Motore in DC (Direct Current)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3"/>
              <p:cNvSpPr>
                <a:spLocks noGrp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it-IT" sz="1999" dirty="0"/>
                  <a:t>Il Motore a corrente continua è composto da tre elementi necessari al suo funzionamento:</a:t>
                </a:r>
              </a:p>
              <a:p>
                <a:r>
                  <a:rPr lang="it-IT" sz="1999" b="1" dirty="0"/>
                  <a:t>Rotore</a:t>
                </a:r>
                <a:r>
                  <a:rPr lang="it-IT" sz="1999" dirty="0"/>
                  <a:t>, interno, composto da avvolgimenti di rame che generano un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1999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999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it-IT" sz="1999" i="1" dirty="0"/>
                  <a:t> </a:t>
                </a:r>
                <a:r>
                  <a:rPr lang="it-IT" sz="1999" dirty="0"/>
                  <a:t>statico grazie alla corrente che scorre al suo interno.</a:t>
                </a:r>
              </a:p>
              <a:p>
                <a:r>
                  <a:rPr lang="it-IT" sz="1999" b="1" dirty="0"/>
                  <a:t>Statore</a:t>
                </a:r>
                <a:r>
                  <a:rPr lang="it-IT" sz="1999" dirty="0"/>
                  <a:t>, esterno, magneti permanenti che imprimono una rotazione dal rotore.</a:t>
                </a:r>
              </a:p>
              <a:p>
                <a:r>
                  <a:rPr lang="it-IT" sz="1999" b="1" dirty="0"/>
                  <a:t>Commutatore</a:t>
                </a:r>
                <a:r>
                  <a:rPr lang="it-IT" sz="1999" dirty="0"/>
                  <a:t> (o </a:t>
                </a:r>
                <a:r>
                  <a:rPr lang="it-IT" sz="1999" i="1" dirty="0"/>
                  <a:t>spazzole</a:t>
                </a:r>
                <a:r>
                  <a:rPr lang="it-IT" sz="1999" dirty="0"/>
                  <a:t>), invertono il verso della corrente ogni almeno mezzo giro del rotore.</a:t>
                </a:r>
                <a:endParaRPr lang="it-IT" sz="1999" b="1" dirty="0"/>
              </a:p>
            </p:txBody>
          </p:sp>
        </mc:Choice>
        <mc:Fallback xmlns="">
          <p:sp>
            <p:nvSpPr>
              <p:cNvPr id="14" name="Segnaposto contenuto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025" y="1418162"/>
                <a:ext cx="6938740" cy="3191686"/>
              </a:xfrm>
              <a:blipFill>
                <a:blip r:embed="rId3"/>
                <a:stretch>
                  <a:fillRect l="-1142" t="-2103" r="-1845" b="-13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1EB30684-7BE2-48B7-B725-9CD35810F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21" y="454473"/>
            <a:ext cx="3001000" cy="34316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4297BD-383A-41CD-AC68-6E42D48F5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6" y="4124712"/>
            <a:ext cx="3695842" cy="2460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/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L’idea di fondo consiste nello sfruttare la coppia di forze che si genera quando la corrente percorre una spira immersa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e cambiare opportunamente il verso della corrente per proseguire il moto, sfruttando l’inerzia della spira già in movimento per superare il punto singolare dal quale non si muoverebbe più.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B1D4B42-009D-4940-8DA5-5C23D608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6" y="4609848"/>
                <a:ext cx="6456081" cy="1975860"/>
              </a:xfrm>
              <a:prstGeom prst="rect">
                <a:avLst/>
              </a:prstGeom>
              <a:blipFill>
                <a:blip r:embed="rId6"/>
                <a:stretch>
                  <a:fillRect l="-1039" t="-1543" r="-2172" b="-4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595025" y="1600677"/>
            <a:ext cx="5763390" cy="457080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1999" dirty="0"/>
              <a:t>In figura, la parte sinistra del rotore è respinta dal magnete di sinistra ed attirata da quello di destra. Analogamente fa la parte in basso a destra. La coppia genera la rotazione.</a:t>
            </a:r>
          </a:p>
          <a:p>
            <a:pPr marL="0" indent="0">
              <a:buNone/>
            </a:pPr>
            <a:r>
              <a:rPr lang="it-IT" sz="1999" dirty="0"/>
              <a:t>Quando le armature si allineano orizzontalmente, il commutatore inverte la direzione di corrente attraverso gli avvolgimenti, modificando anche il campo magnetico. Il processo ritorna quindi allo stato di partenza e il ciclo si ripete.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ECA486-54EF-4925-AE16-2A87788C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07" y="1418162"/>
            <a:ext cx="4753324" cy="47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Modello Teorico Motore DC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595025" y="1418163"/>
            <a:ext cx="10277419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Il motore può essere descritto da una serie di equazioni, che riguardano sia aspetti elettro-magnetici che meccanici.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Partendo dallo schema più generale per un motore, con uno statore elettro-attuato (</a:t>
            </a:r>
            <a:r>
              <a:rPr kumimoji="0" lang="it-IT" sz="19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un magnete permanente), otteniamo le seguenti equazioni: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999" b="0" i="0" u="sng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0FFB062-B4EF-45FC-955E-58B0884D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2756183"/>
            <a:ext cx="4858691" cy="2268771"/>
          </a:xfrm>
          <a:prstGeom prst="rect">
            <a:avLst/>
          </a:prstGeom>
        </p:spPr>
      </p:pic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D9BE4EE-9B0A-4C11-9186-141ADD95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60" y="2756183"/>
            <a:ext cx="5395455" cy="2559971"/>
          </a:xfrm>
          <a:prstGeom prst="rect">
            <a:avLst/>
          </a:prstGeom>
        </p:spPr>
      </p:pic>
      <p:pic>
        <p:nvPicPr>
          <p:cNvPr id="8" name="Immagine 7" descr="Immagine che contiene screenshot, monitor, schermo, rosso&#10;&#10;Descrizione generata automaticamente">
            <a:extLst>
              <a:ext uri="{FF2B5EF4-FFF2-40B4-BE49-F238E27FC236}">
                <a16:creationId xmlns:a16="http://schemas.microsoft.com/office/drawing/2014/main" id="{242C2194-6A46-4C7E-91E8-215BF461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4" y="5020026"/>
            <a:ext cx="8104629" cy="1634149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5BE979-DD19-41C5-BFA8-EAA10B347E31}"/>
              </a:ext>
            </a:extLst>
          </p:cNvPr>
          <p:cNvCxnSpPr>
            <a:cxnSpLocks/>
          </p:cNvCxnSpPr>
          <p:nvPr/>
        </p:nvCxnSpPr>
        <p:spPr>
          <a:xfrm>
            <a:off x="1856409" y="6050590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B625F05-B17B-4B6D-A149-F6E8E8817863}"/>
              </a:ext>
            </a:extLst>
          </p:cNvPr>
          <p:cNvCxnSpPr>
            <a:cxnSpLocks/>
          </p:cNvCxnSpPr>
          <p:nvPr/>
        </p:nvCxnSpPr>
        <p:spPr>
          <a:xfrm>
            <a:off x="1856409" y="6637612"/>
            <a:ext cx="2437765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914ED1-F66C-454A-B052-EE4653FB051B}"/>
              </a:ext>
            </a:extLst>
          </p:cNvPr>
          <p:cNvSpPr txBox="1"/>
          <p:nvPr/>
        </p:nvSpPr>
        <p:spPr>
          <a:xfrm>
            <a:off x="7266902" y="6284938"/>
            <a:ext cx="4451571" cy="369236"/>
          </a:xfrm>
          <a:prstGeom prst="rect">
            <a:avLst/>
          </a:prstGeom>
          <a:solidFill>
            <a:srgbClr val="CC33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N.B.: questi due termini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non</a:t>
            </a:r>
            <a:r>
              <a:rPr kumimoji="0" lang="it-IT" sz="1799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sono </a:t>
            </a:r>
            <a:r>
              <a:rPr kumimoji="0" lang="it-IT" sz="1799" b="1" i="0" u="sng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lineari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708D63-B6B0-424C-8DCB-3EDC4EAE614A}"/>
              </a:ext>
            </a:extLst>
          </p:cNvPr>
          <p:cNvSpPr txBox="1"/>
          <p:nvPr/>
        </p:nvSpPr>
        <p:spPr>
          <a:xfrm>
            <a:off x="1713828" y="638432"/>
            <a:ext cx="4500978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999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 ottiene pertanto un sistema di equazioni differenziali sulle tensioni delle due maglie del circuito:</a:t>
            </a:r>
          </a:p>
        </p:txBody>
      </p:sp>
      <p:pic>
        <p:nvPicPr>
          <p:cNvPr id="5" name="Immagine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41855EE-C36F-4225-BE9A-E3F868DF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25" y="638432"/>
            <a:ext cx="5163019" cy="1849439"/>
          </a:xfrm>
          <a:prstGeom prst="rect">
            <a:avLst/>
          </a:prstGeom>
        </p:spPr>
      </p:pic>
      <p:pic>
        <p:nvPicPr>
          <p:cNvPr id="8" name="Immagine 7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766C5D3-A897-4B58-8C68-B762DD1A6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5" y="1561520"/>
            <a:ext cx="3759047" cy="1852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/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La </a:t>
                </a:r>
                <a:r>
                  <a:rPr kumimoji="0" lang="it-IT" sz="1999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f.c.e.m</a:t>
                </a:r>
                <a:r>
                  <a:rPr kumimoji="0" lang="it-IT" sz="1999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.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ancora un termine non lineare; tuttavia, se si impiegano magneti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permanenti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o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è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costante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 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𝜱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1999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𝐜𝐨𝐬𝐭𝐚𝐧𝐭𝐞</m:t>
                    </m:r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sub>
                    </m:sSub>
                    <m:r>
                      <a:rPr kumimoji="0" lang="it-IT" sz="1999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it-IT" sz="1999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6556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</m:sSub>
                    <m:r>
                      <a:rPr kumimoji="0" lang="it-IT" sz="1999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le equazioni diventano </a:t>
                </a:r>
                <a:r>
                  <a:rPr kumimoji="0" lang="it-IT" sz="19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lineari. </a:t>
                </a: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Sostituendo nella seconda equazione, otteniamo: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E420E0A-C133-4A6F-8697-69281E6D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29" y="3413805"/>
                <a:ext cx="9935615" cy="1015399"/>
              </a:xfrm>
              <a:prstGeom prst="rect">
                <a:avLst/>
              </a:prstGeom>
              <a:blipFill>
                <a:blip r:embed="rId5"/>
                <a:stretch>
                  <a:fillRect l="-613" t="-2994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C85CE8AF-82B0-4564-AB9D-B24CEAC6F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29" y="4429202"/>
            <a:ext cx="6341223" cy="923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/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Dove </a:t>
                </a:r>
                <a14:m>
                  <m:oMath xmlns:m="http://schemas.openxmlformats.org/officeDocument/2006/math">
                    <m:r>
                      <a:rPr kumimoji="0" lang="it-IT" sz="1999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6556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𝝎</m:t>
                    </m:r>
                  </m:oMath>
                </a14:m>
                <a:r>
                  <a:rPr kumimoji="0" lang="it-IT" sz="19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è la velocità angolare del rotore</a:t>
                </a:r>
                <a:endParaRPr kumimoji="0" lang="it-IT" sz="1999" b="1" i="0" u="none" strike="noStrike" kern="120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78E188E-3C71-4A05-BAAF-B7BF02E9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9" y="4536896"/>
                <a:ext cx="3245937" cy="707702"/>
              </a:xfrm>
              <a:prstGeom prst="rect">
                <a:avLst/>
              </a:prstGeom>
              <a:blipFill>
                <a:blip r:embed="rId7"/>
                <a:stretch>
                  <a:fillRect l="-2068" t="-5172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1A8DA8-FB7B-43A5-AF8B-D09CBE9CEB24}"/>
              </a:ext>
            </a:extLst>
          </p:cNvPr>
          <p:cNvCxnSpPr>
            <a:cxnSpLocks/>
          </p:cNvCxnSpPr>
          <p:nvPr/>
        </p:nvCxnSpPr>
        <p:spPr>
          <a:xfrm>
            <a:off x="1806569" y="5116844"/>
            <a:ext cx="328064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86F6A49-D205-4431-85D0-0AEE1024E1BD}"/>
              </a:ext>
            </a:extLst>
          </p:cNvPr>
          <p:cNvCxnSpPr>
            <a:cxnSpLocks/>
          </p:cNvCxnSpPr>
          <p:nvPr/>
        </p:nvCxnSpPr>
        <p:spPr>
          <a:xfrm>
            <a:off x="5439566" y="5340935"/>
            <a:ext cx="2484136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ematica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3215</Words>
  <Application>Microsoft Office PowerPoint</Application>
  <PresentationFormat>Widescreen</PresentationFormat>
  <Paragraphs>219</Paragraphs>
  <Slides>53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Euphemia</vt:lpstr>
      <vt:lpstr>Tema di Office</vt:lpstr>
      <vt:lpstr>Matematica 16x9</vt:lpstr>
      <vt:lpstr>Banco di prova Motore DC</vt:lpstr>
      <vt:lpstr>Presentazione standard di PowerPoint</vt:lpstr>
      <vt:lpstr>Presentazione standard di PowerPoint</vt:lpstr>
      <vt:lpstr>Presentazione standard di PowerPoint</vt:lpstr>
      <vt:lpstr>Modello e identificazione di un motore DC</vt:lpstr>
      <vt:lpstr>Motore in DC (Direct Current)</vt:lpstr>
      <vt:lpstr>Presentazione standard di PowerPoint</vt:lpstr>
      <vt:lpstr>Modello Teorico Motore DC</vt:lpstr>
      <vt:lpstr>Presentazione standard di PowerPoint</vt:lpstr>
      <vt:lpstr>Presentazione standard di PowerPoint</vt:lpstr>
      <vt:lpstr>Presentazione standard di PowerPoint</vt:lpstr>
      <vt:lpstr>Ottenere modello motore tramite MATLAB…</vt:lpstr>
      <vt:lpstr>Dettagli sull’identificazione</vt:lpstr>
      <vt:lpstr>Analisi da Encoder</vt:lpstr>
      <vt:lpstr>Come mai tale comportamento?</vt:lpstr>
      <vt:lpstr>Soluzione adottata</vt:lpstr>
      <vt:lpstr>…verificarne la veridicità…</vt:lpstr>
      <vt:lpstr>…e confutarne la validità nella pratica</vt:lpstr>
      <vt:lpstr>Analisi per PWM variabile</vt:lpstr>
      <vt:lpstr>Il Ponte-H</vt:lpstr>
      <vt:lpstr>Funzionamento Ponte-H</vt:lpstr>
      <vt:lpstr>Presentazione standard di PowerPoint</vt:lpstr>
      <vt:lpstr>Presentazione standard di PowerPoint</vt:lpstr>
      <vt:lpstr>Migliorare la stima del modello</vt:lpstr>
      <vt:lpstr>Modello finale su Simulink/MATLAB</vt:lpstr>
      <vt:lpstr>Miglioramenti conseguiti</vt:lpstr>
      <vt:lpstr>Miglioramenti conseguiti</vt:lpstr>
      <vt:lpstr>Altre tecnologie adottabili</vt:lpstr>
      <vt:lpstr>BLDC (BrushLess Direct Current)</vt:lpstr>
      <vt:lpstr>Complessità di un ESC</vt:lpstr>
      <vt:lpstr>Complessità di un sistema di controllo</vt:lpstr>
      <vt:lpstr>Presentazione standard di PowerPoint</vt:lpstr>
      <vt:lpstr>Sensori e Scheda</vt:lpstr>
      <vt:lpstr>Misurare il disco: gli Encoder</vt:lpstr>
      <vt:lpstr>Misurare il disco: gli Encoder</vt:lpstr>
      <vt:lpstr>Campionare gli Encoder</vt:lpstr>
      <vt:lpstr>Campionare gli Encoder</vt:lpstr>
      <vt:lpstr>Campionare gli Encoder</vt:lpstr>
      <vt:lpstr>Campionare 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Normalizzare i campioni degli Encoder</vt:lpstr>
      <vt:lpstr>Rumore nella lettura</vt:lpstr>
      <vt:lpstr>Rumore nella lettura</vt:lpstr>
      <vt:lpstr>[Bonus] Stima inerzia disco</vt:lpstr>
      <vt:lpstr>Ottenere le inerzie</vt:lpstr>
      <vt:lpstr>Presentazione standard di PowerPoint</vt:lpstr>
      <vt:lpstr>Il motoriduttore</vt:lpstr>
      <vt:lpstr>Risultati conseguiti…</vt:lpstr>
      <vt:lpstr>… ed anomalie giustificabili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e identificazione di un motore DC</dc:title>
  <dc:creator>filippo badalamenti</dc:creator>
  <cp:lastModifiedBy>filippo badalamenti</cp:lastModifiedBy>
  <cp:revision>7</cp:revision>
  <dcterms:created xsi:type="dcterms:W3CDTF">2020-02-18T18:31:00Z</dcterms:created>
  <dcterms:modified xsi:type="dcterms:W3CDTF">2020-02-19T10:39:36Z</dcterms:modified>
</cp:coreProperties>
</file>